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9" r:id="rId3"/>
    <p:sldId id="268" r:id="rId4"/>
    <p:sldId id="258" r:id="rId5"/>
    <p:sldId id="257" r:id="rId6"/>
    <p:sldId id="259" r:id="rId7"/>
    <p:sldId id="267" r:id="rId8"/>
    <p:sldId id="271" r:id="rId9"/>
    <p:sldId id="261" r:id="rId10"/>
    <p:sldId id="265" r:id="rId11"/>
    <p:sldId id="272" r:id="rId12"/>
    <p:sldId id="262" r:id="rId13"/>
    <p:sldId id="266" r:id="rId14"/>
    <p:sldId id="273" r:id="rId15"/>
    <p:sldId id="263" r:id="rId16"/>
    <p:sldId id="274"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im Kohli" initials="JFK" lastIdx="2" clrIdx="0">
    <p:extLst>
      <p:ext uri="{19B8F6BF-5375-455C-9EA6-DF929625EA0E}">
        <p15:presenceInfo xmlns:p15="http://schemas.microsoft.com/office/powerpoint/2012/main" userId="Jim Kohl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139" autoAdjust="0"/>
    <p:restoredTop sz="94660"/>
  </p:normalViewPr>
  <p:slideViewPr>
    <p:cSldViewPr snapToGrid="0">
      <p:cViewPr varScale="1">
        <p:scale>
          <a:sx n="78" d="100"/>
          <a:sy n="78" d="100"/>
        </p:scale>
        <p:origin x="102" y="7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35579-8B0A-4CE6-AD16-FE90346B272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810D7A9-4AA4-48F9-8D30-4FBE11C8614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4EE8F7F-FA62-4A6A-969B-08ABA1EDB88F}"/>
              </a:ext>
            </a:extLst>
          </p:cNvPr>
          <p:cNvSpPr>
            <a:spLocks noGrp="1"/>
          </p:cNvSpPr>
          <p:nvPr>
            <p:ph type="dt" sz="half" idx="10"/>
          </p:nvPr>
        </p:nvSpPr>
        <p:spPr/>
        <p:txBody>
          <a:bodyPr/>
          <a:lstStyle/>
          <a:p>
            <a:fld id="{2057F9F5-B0AF-4385-A114-D5B7B73EA02F}" type="datetimeFigureOut">
              <a:rPr lang="en-US" smtClean="0"/>
              <a:t>5/6/2021</a:t>
            </a:fld>
            <a:endParaRPr lang="en-US"/>
          </a:p>
        </p:txBody>
      </p:sp>
      <p:sp>
        <p:nvSpPr>
          <p:cNvPr id="5" name="Footer Placeholder 4">
            <a:extLst>
              <a:ext uri="{FF2B5EF4-FFF2-40B4-BE49-F238E27FC236}">
                <a16:creationId xmlns:a16="http://schemas.microsoft.com/office/drawing/2014/main" id="{34DA58B4-FDB6-4007-A404-3B711CA9D5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851BC2-4C93-4DC5-A5A1-FBB407FAEA79}"/>
              </a:ext>
            </a:extLst>
          </p:cNvPr>
          <p:cNvSpPr>
            <a:spLocks noGrp="1"/>
          </p:cNvSpPr>
          <p:nvPr>
            <p:ph type="sldNum" sz="quarter" idx="12"/>
          </p:nvPr>
        </p:nvSpPr>
        <p:spPr/>
        <p:txBody>
          <a:bodyPr/>
          <a:lstStyle/>
          <a:p>
            <a:fld id="{07E09052-41E5-405D-8771-1908AADB171D}" type="slidenum">
              <a:rPr lang="en-US" smtClean="0"/>
              <a:t>‹#›</a:t>
            </a:fld>
            <a:endParaRPr lang="en-US"/>
          </a:p>
        </p:txBody>
      </p:sp>
    </p:spTree>
    <p:extLst>
      <p:ext uri="{BB962C8B-B14F-4D97-AF65-F5344CB8AC3E}">
        <p14:creationId xmlns:p14="http://schemas.microsoft.com/office/powerpoint/2010/main" val="2657866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0390B4-459E-4239-974D-8335B8160B3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C1DCB51-7754-4F6F-98F0-B5313714F7F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5DCA28-1A11-46C8-B4C1-076180466696}"/>
              </a:ext>
            </a:extLst>
          </p:cNvPr>
          <p:cNvSpPr>
            <a:spLocks noGrp="1"/>
          </p:cNvSpPr>
          <p:nvPr>
            <p:ph type="dt" sz="half" idx="10"/>
          </p:nvPr>
        </p:nvSpPr>
        <p:spPr/>
        <p:txBody>
          <a:bodyPr/>
          <a:lstStyle/>
          <a:p>
            <a:fld id="{2057F9F5-B0AF-4385-A114-D5B7B73EA02F}" type="datetimeFigureOut">
              <a:rPr lang="en-US" smtClean="0"/>
              <a:t>5/6/2021</a:t>
            </a:fld>
            <a:endParaRPr lang="en-US"/>
          </a:p>
        </p:txBody>
      </p:sp>
      <p:sp>
        <p:nvSpPr>
          <p:cNvPr id="5" name="Footer Placeholder 4">
            <a:extLst>
              <a:ext uri="{FF2B5EF4-FFF2-40B4-BE49-F238E27FC236}">
                <a16:creationId xmlns:a16="http://schemas.microsoft.com/office/drawing/2014/main" id="{2D35B2BF-DC05-4780-837C-E41D752D8F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BE84C0-F2DA-4FA9-B172-7391CA007976}"/>
              </a:ext>
            </a:extLst>
          </p:cNvPr>
          <p:cNvSpPr>
            <a:spLocks noGrp="1"/>
          </p:cNvSpPr>
          <p:nvPr>
            <p:ph type="sldNum" sz="quarter" idx="12"/>
          </p:nvPr>
        </p:nvSpPr>
        <p:spPr/>
        <p:txBody>
          <a:bodyPr/>
          <a:lstStyle/>
          <a:p>
            <a:fld id="{07E09052-41E5-405D-8771-1908AADB171D}" type="slidenum">
              <a:rPr lang="en-US" smtClean="0"/>
              <a:t>‹#›</a:t>
            </a:fld>
            <a:endParaRPr lang="en-US"/>
          </a:p>
        </p:txBody>
      </p:sp>
    </p:spTree>
    <p:extLst>
      <p:ext uri="{BB962C8B-B14F-4D97-AF65-F5344CB8AC3E}">
        <p14:creationId xmlns:p14="http://schemas.microsoft.com/office/powerpoint/2010/main" val="42768763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2C8E6D4-4766-4AA3-885E-A2D1ECEA777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8125620-DF17-4C11-9479-0F506ABA7EE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A65494-3A9D-4571-888D-4A21BFF2AA05}"/>
              </a:ext>
            </a:extLst>
          </p:cNvPr>
          <p:cNvSpPr>
            <a:spLocks noGrp="1"/>
          </p:cNvSpPr>
          <p:nvPr>
            <p:ph type="dt" sz="half" idx="10"/>
          </p:nvPr>
        </p:nvSpPr>
        <p:spPr/>
        <p:txBody>
          <a:bodyPr/>
          <a:lstStyle/>
          <a:p>
            <a:fld id="{2057F9F5-B0AF-4385-A114-D5B7B73EA02F}" type="datetimeFigureOut">
              <a:rPr lang="en-US" smtClean="0"/>
              <a:t>5/6/2021</a:t>
            </a:fld>
            <a:endParaRPr lang="en-US"/>
          </a:p>
        </p:txBody>
      </p:sp>
      <p:sp>
        <p:nvSpPr>
          <p:cNvPr id="5" name="Footer Placeholder 4">
            <a:extLst>
              <a:ext uri="{FF2B5EF4-FFF2-40B4-BE49-F238E27FC236}">
                <a16:creationId xmlns:a16="http://schemas.microsoft.com/office/drawing/2014/main" id="{2B1D9116-1E7F-42BE-8895-84C0798AE1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AB6360-3F2A-4188-8768-3D68F7500CB8}"/>
              </a:ext>
            </a:extLst>
          </p:cNvPr>
          <p:cNvSpPr>
            <a:spLocks noGrp="1"/>
          </p:cNvSpPr>
          <p:nvPr>
            <p:ph type="sldNum" sz="quarter" idx="12"/>
          </p:nvPr>
        </p:nvSpPr>
        <p:spPr/>
        <p:txBody>
          <a:bodyPr/>
          <a:lstStyle/>
          <a:p>
            <a:fld id="{07E09052-41E5-405D-8771-1908AADB171D}" type="slidenum">
              <a:rPr lang="en-US" smtClean="0"/>
              <a:t>‹#›</a:t>
            </a:fld>
            <a:endParaRPr lang="en-US"/>
          </a:p>
        </p:txBody>
      </p:sp>
    </p:spTree>
    <p:extLst>
      <p:ext uri="{BB962C8B-B14F-4D97-AF65-F5344CB8AC3E}">
        <p14:creationId xmlns:p14="http://schemas.microsoft.com/office/powerpoint/2010/main" val="2682276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FD5BF-1804-4DF9-8D13-0FF29665D09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447C1A1-621A-4245-ABA6-78F33C43325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9DC1B0-25C3-4C0F-8479-6F770F808852}"/>
              </a:ext>
            </a:extLst>
          </p:cNvPr>
          <p:cNvSpPr>
            <a:spLocks noGrp="1"/>
          </p:cNvSpPr>
          <p:nvPr>
            <p:ph type="dt" sz="half" idx="10"/>
          </p:nvPr>
        </p:nvSpPr>
        <p:spPr/>
        <p:txBody>
          <a:bodyPr/>
          <a:lstStyle/>
          <a:p>
            <a:fld id="{2057F9F5-B0AF-4385-A114-D5B7B73EA02F}" type="datetimeFigureOut">
              <a:rPr lang="en-US" smtClean="0"/>
              <a:t>5/6/2021</a:t>
            </a:fld>
            <a:endParaRPr lang="en-US"/>
          </a:p>
        </p:txBody>
      </p:sp>
      <p:sp>
        <p:nvSpPr>
          <p:cNvPr id="5" name="Footer Placeholder 4">
            <a:extLst>
              <a:ext uri="{FF2B5EF4-FFF2-40B4-BE49-F238E27FC236}">
                <a16:creationId xmlns:a16="http://schemas.microsoft.com/office/drawing/2014/main" id="{A8A6446A-642B-4AF5-B796-B0F640E287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DF52D9-9C09-4017-A9CE-7A318DBBDB5D}"/>
              </a:ext>
            </a:extLst>
          </p:cNvPr>
          <p:cNvSpPr>
            <a:spLocks noGrp="1"/>
          </p:cNvSpPr>
          <p:nvPr>
            <p:ph type="sldNum" sz="quarter" idx="12"/>
          </p:nvPr>
        </p:nvSpPr>
        <p:spPr/>
        <p:txBody>
          <a:bodyPr/>
          <a:lstStyle/>
          <a:p>
            <a:fld id="{07E09052-41E5-405D-8771-1908AADB171D}" type="slidenum">
              <a:rPr lang="en-US" smtClean="0"/>
              <a:t>‹#›</a:t>
            </a:fld>
            <a:endParaRPr lang="en-US"/>
          </a:p>
        </p:txBody>
      </p:sp>
    </p:spTree>
    <p:extLst>
      <p:ext uri="{BB962C8B-B14F-4D97-AF65-F5344CB8AC3E}">
        <p14:creationId xmlns:p14="http://schemas.microsoft.com/office/powerpoint/2010/main" val="15320477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4E9A9D-5EAE-4AD2-BB57-2D7FDCA59BB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E78682C-27CF-44F6-A8B4-D6E628C53F2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325ACDF-BB4B-41E8-92E1-F24C0EF799E5}"/>
              </a:ext>
            </a:extLst>
          </p:cNvPr>
          <p:cNvSpPr>
            <a:spLocks noGrp="1"/>
          </p:cNvSpPr>
          <p:nvPr>
            <p:ph type="dt" sz="half" idx="10"/>
          </p:nvPr>
        </p:nvSpPr>
        <p:spPr/>
        <p:txBody>
          <a:bodyPr/>
          <a:lstStyle/>
          <a:p>
            <a:fld id="{2057F9F5-B0AF-4385-A114-D5B7B73EA02F}" type="datetimeFigureOut">
              <a:rPr lang="en-US" smtClean="0"/>
              <a:t>5/6/2021</a:t>
            </a:fld>
            <a:endParaRPr lang="en-US"/>
          </a:p>
        </p:txBody>
      </p:sp>
      <p:sp>
        <p:nvSpPr>
          <p:cNvPr id="5" name="Footer Placeholder 4">
            <a:extLst>
              <a:ext uri="{FF2B5EF4-FFF2-40B4-BE49-F238E27FC236}">
                <a16:creationId xmlns:a16="http://schemas.microsoft.com/office/drawing/2014/main" id="{F0C62F06-38E1-4A94-808B-9D7D67DFAA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53719D-E17B-47E4-A61B-B4C715077C2C}"/>
              </a:ext>
            </a:extLst>
          </p:cNvPr>
          <p:cNvSpPr>
            <a:spLocks noGrp="1"/>
          </p:cNvSpPr>
          <p:nvPr>
            <p:ph type="sldNum" sz="quarter" idx="12"/>
          </p:nvPr>
        </p:nvSpPr>
        <p:spPr/>
        <p:txBody>
          <a:bodyPr/>
          <a:lstStyle/>
          <a:p>
            <a:fld id="{07E09052-41E5-405D-8771-1908AADB171D}" type="slidenum">
              <a:rPr lang="en-US" smtClean="0"/>
              <a:t>‹#›</a:t>
            </a:fld>
            <a:endParaRPr lang="en-US"/>
          </a:p>
        </p:txBody>
      </p:sp>
    </p:spTree>
    <p:extLst>
      <p:ext uri="{BB962C8B-B14F-4D97-AF65-F5344CB8AC3E}">
        <p14:creationId xmlns:p14="http://schemas.microsoft.com/office/powerpoint/2010/main" val="1599116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652791-3BEB-4778-B739-06A3540626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E2496BB-F50F-4B8E-8178-E641347FBA4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24F5AE7-FAC9-461D-9543-DC5D68D4749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1E89C87-0F18-4536-AFC1-1E6010D939C2}"/>
              </a:ext>
            </a:extLst>
          </p:cNvPr>
          <p:cNvSpPr>
            <a:spLocks noGrp="1"/>
          </p:cNvSpPr>
          <p:nvPr>
            <p:ph type="dt" sz="half" idx="10"/>
          </p:nvPr>
        </p:nvSpPr>
        <p:spPr/>
        <p:txBody>
          <a:bodyPr/>
          <a:lstStyle/>
          <a:p>
            <a:fld id="{2057F9F5-B0AF-4385-A114-D5B7B73EA02F}" type="datetimeFigureOut">
              <a:rPr lang="en-US" smtClean="0"/>
              <a:t>5/6/2021</a:t>
            </a:fld>
            <a:endParaRPr lang="en-US"/>
          </a:p>
        </p:txBody>
      </p:sp>
      <p:sp>
        <p:nvSpPr>
          <p:cNvPr id="6" name="Footer Placeholder 5">
            <a:extLst>
              <a:ext uri="{FF2B5EF4-FFF2-40B4-BE49-F238E27FC236}">
                <a16:creationId xmlns:a16="http://schemas.microsoft.com/office/drawing/2014/main" id="{93CB03CA-9C98-4CB3-93FE-8A44B0CC64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8AE683-CE9F-4247-BE9C-F08D6BDA63A5}"/>
              </a:ext>
            </a:extLst>
          </p:cNvPr>
          <p:cNvSpPr>
            <a:spLocks noGrp="1"/>
          </p:cNvSpPr>
          <p:nvPr>
            <p:ph type="sldNum" sz="quarter" idx="12"/>
          </p:nvPr>
        </p:nvSpPr>
        <p:spPr/>
        <p:txBody>
          <a:bodyPr/>
          <a:lstStyle/>
          <a:p>
            <a:fld id="{07E09052-41E5-405D-8771-1908AADB171D}" type="slidenum">
              <a:rPr lang="en-US" smtClean="0"/>
              <a:t>‹#›</a:t>
            </a:fld>
            <a:endParaRPr lang="en-US"/>
          </a:p>
        </p:txBody>
      </p:sp>
    </p:spTree>
    <p:extLst>
      <p:ext uri="{BB962C8B-B14F-4D97-AF65-F5344CB8AC3E}">
        <p14:creationId xmlns:p14="http://schemas.microsoft.com/office/powerpoint/2010/main" val="14643725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B3778D-C180-4D4C-8F6C-EB36BB5421D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478790B-97DC-49E9-867D-B54D94539D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FB1E7A3-DCF9-4DB6-BBFB-9B3D118C301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0A3F867-BA3C-44DB-97B1-15EE1F48B44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AA05E07-7491-45A0-A8F3-4CC71478DA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96D2CAB-9F7D-4DEA-88B8-ED096B72A4C5}"/>
              </a:ext>
            </a:extLst>
          </p:cNvPr>
          <p:cNvSpPr>
            <a:spLocks noGrp="1"/>
          </p:cNvSpPr>
          <p:nvPr>
            <p:ph type="dt" sz="half" idx="10"/>
          </p:nvPr>
        </p:nvSpPr>
        <p:spPr/>
        <p:txBody>
          <a:bodyPr/>
          <a:lstStyle/>
          <a:p>
            <a:fld id="{2057F9F5-B0AF-4385-A114-D5B7B73EA02F}" type="datetimeFigureOut">
              <a:rPr lang="en-US" smtClean="0"/>
              <a:t>5/6/2021</a:t>
            </a:fld>
            <a:endParaRPr lang="en-US"/>
          </a:p>
        </p:txBody>
      </p:sp>
      <p:sp>
        <p:nvSpPr>
          <p:cNvPr id="8" name="Footer Placeholder 7">
            <a:extLst>
              <a:ext uri="{FF2B5EF4-FFF2-40B4-BE49-F238E27FC236}">
                <a16:creationId xmlns:a16="http://schemas.microsoft.com/office/drawing/2014/main" id="{0FB0F4B8-7D7B-4728-96BE-0E4836C5344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E85C28D-3C1E-4DD9-B3A0-17D07604230E}"/>
              </a:ext>
            </a:extLst>
          </p:cNvPr>
          <p:cNvSpPr>
            <a:spLocks noGrp="1"/>
          </p:cNvSpPr>
          <p:nvPr>
            <p:ph type="sldNum" sz="quarter" idx="12"/>
          </p:nvPr>
        </p:nvSpPr>
        <p:spPr/>
        <p:txBody>
          <a:bodyPr/>
          <a:lstStyle/>
          <a:p>
            <a:fld id="{07E09052-41E5-405D-8771-1908AADB171D}" type="slidenum">
              <a:rPr lang="en-US" smtClean="0"/>
              <a:t>‹#›</a:t>
            </a:fld>
            <a:endParaRPr lang="en-US"/>
          </a:p>
        </p:txBody>
      </p:sp>
    </p:spTree>
    <p:extLst>
      <p:ext uri="{BB962C8B-B14F-4D97-AF65-F5344CB8AC3E}">
        <p14:creationId xmlns:p14="http://schemas.microsoft.com/office/powerpoint/2010/main" val="1332980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2A9E0-4D67-462C-A965-297EF9BEC8E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90BFA0B-434A-45CB-91B8-423F6D4D84C0}"/>
              </a:ext>
            </a:extLst>
          </p:cNvPr>
          <p:cNvSpPr>
            <a:spLocks noGrp="1"/>
          </p:cNvSpPr>
          <p:nvPr>
            <p:ph type="dt" sz="half" idx="10"/>
          </p:nvPr>
        </p:nvSpPr>
        <p:spPr/>
        <p:txBody>
          <a:bodyPr/>
          <a:lstStyle/>
          <a:p>
            <a:fld id="{2057F9F5-B0AF-4385-A114-D5B7B73EA02F}" type="datetimeFigureOut">
              <a:rPr lang="en-US" smtClean="0"/>
              <a:t>5/6/2021</a:t>
            </a:fld>
            <a:endParaRPr lang="en-US"/>
          </a:p>
        </p:txBody>
      </p:sp>
      <p:sp>
        <p:nvSpPr>
          <p:cNvPr id="4" name="Footer Placeholder 3">
            <a:extLst>
              <a:ext uri="{FF2B5EF4-FFF2-40B4-BE49-F238E27FC236}">
                <a16:creationId xmlns:a16="http://schemas.microsoft.com/office/drawing/2014/main" id="{A4BA4BF5-C1DB-400E-8DBF-961DEEEC932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465ACA-4380-4C2E-B7B4-5C53AC39DFD3}"/>
              </a:ext>
            </a:extLst>
          </p:cNvPr>
          <p:cNvSpPr>
            <a:spLocks noGrp="1"/>
          </p:cNvSpPr>
          <p:nvPr>
            <p:ph type="sldNum" sz="quarter" idx="12"/>
          </p:nvPr>
        </p:nvSpPr>
        <p:spPr/>
        <p:txBody>
          <a:bodyPr/>
          <a:lstStyle/>
          <a:p>
            <a:fld id="{07E09052-41E5-405D-8771-1908AADB171D}" type="slidenum">
              <a:rPr lang="en-US" smtClean="0"/>
              <a:t>‹#›</a:t>
            </a:fld>
            <a:endParaRPr lang="en-US"/>
          </a:p>
        </p:txBody>
      </p:sp>
    </p:spTree>
    <p:extLst>
      <p:ext uri="{BB962C8B-B14F-4D97-AF65-F5344CB8AC3E}">
        <p14:creationId xmlns:p14="http://schemas.microsoft.com/office/powerpoint/2010/main" val="789841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AD9CCB9-BCE6-433F-808E-02FD2C8E058E}"/>
              </a:ext>
            </a:extLst>
          </p:cNvPr>
          <p:cNvSpPr>
            <a:spLocks noGrp="1"/>
          </p:cNvSpPr>
          <p:nvPr>
            <p:ph type="dt" sz="half" idx="10"/>
          </p:nvPr>
        </p:nvSpPr>
        <p:spPr/>
        <p:txBody>
          <a:bodyPr/>
          <a:lstStyle/>
          <a:p>
            <a:fld id="{2057F9F5-B0AF-4385-A114-D5B7B73EA02F}" type="datetimeFigureOut">
              <a:rPr lang="en-US" smtClean="0"/>
              <a:t>5/6/2021</a:t>
            </a:fld>
            <a:endParaRPr lang="en-US"/>
          </a:p>
        </p:txBody>
      </p:sp>
      <p:sp>
        <p:nvSpPr>
          <p:cNvPr id="3" name="Footer Placeholder 2">
            <a:extLst>
              <a:ext uri="{FF2B5EF4-FFF2-40B4-BE49-F238E27FC236}">
                <a16:creationId xmlns:a16="http://schemas.microsoft.com/office/drawing/2014/main" id="{0039463F-3362-4ACC-8FC5-B827D77E14C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0714624-63B4-4E68-9C33-01B72CDEF337}"/>
              </a:ext>
            </a:extLst>
          </p:cNvPr>
          <p:cNvSpPr>
            <a:spLocks noGrp="1"/>
          </p:cNvSpPr>
          <p:nvPr>
            <p:ph type="sldNum" sz="quarter" idx="12"/>
          </p:nvPr>
        </p:nvSpPr>
        <p:spPr/>
        <p:txBody>
          <a:bodyPr/>
          <a:lstStyle/>
          <a:p>
            <a:fld id="{07E09052-41E5-405D-8771-1908AADB171D}" type="slidenum">
              <a:rPr lang="en-US" smtClean="0"/>
              <a:t>‹#›</a:t>
            </a:fld>
            <a:endParaRPr lang="en-US"/>
          </a:p>
        </p:txBody>
      </p:sp>
    </p:spTree>
    <p:extLst>
      <p:ext uri="{BB962C8B-B14F-4D97-AF65-F5344CB8AC3E}">
        <p14:creationId xmlns:p14="http://schemas.microsoft.com/office/powerpoint/2010/main" val="8949811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B2EDA-0A16-416A-B8B1-A84214A009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41DBBE8-FF7B-485F-A7E9-42F978E7187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4048623-0AD6-4F51-84DB-024E226670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79078CD-B527-49ED-B9DE-3EA2E2CD2CCF}"/>
              </a:ext>
            </a:extLst>
          </p:cNvPr>
          <p:cNvSpPr>
            <a:spLocks noGrp="1"/>
          </p:cNvSpPr>
          <p:nvPr>
            <p:ph type="dt" sz="half" idx="10"/>
          </p:nvPr>
        </p:nvSpPr>
        <p:spPr/>
        <p:txBody>
          <a:bodyPr/>
          <a:lstStyle/>
          <a:p>
            <a:fld id="{2057F9F5-B0AF-4385-A114-D5B7B73EA02F}" type="datetimeFigureOut">
              <a:rPr lang="en-US" smtClean="0"/>
              <a:t>5/6/2021</a:t>
            </a:fld>
            <a:endParaRPr lang="en-US"/>
          </a:p>
        </p:txBody>
      </p:sp>
      <p:sp>
        <p:nvSpPr>
          <p:cNvPr id="6" name="Footer Placeholder 5">
            <a:extLst>
              <a:ext uri="{FF2B5EF4-FFF2-40B4-BE49-F238E27FC236}">
                <a16:creationId xmlns:a16="http://schemas.microsoft.com/office/drawing/2014/main" id="{ECF571C1-2806-4269-8D94-BC267919EC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4F418C5-D1DA-4C09-ACF5-48A6650B1513}"/>
              </a:ext>
            </a:extLst>
          </p:cNvPr>
          <p:cNvSpPr>
            <a:spLocks noGrp="1"/>
          </p:cNvSpPr>
          <p:nvPr>
            <p:ph type="sldNum" sz="quarter" idx="12"/>
          </p:nvPr>
        </p:nvSpPr>
        <p:spPr/>
        <p:txBody>
          <a:bodyPr/>
          <a:lstStyle/>
          <a:p>
            <a:fld id="{07E09052-41E5-405D-8771-1908AADB171D}" type="slidenum">
              <a:rPr lang="en-US" smtClean="0"/>
              <a:t>‹#›</a:t>
            </a:fld>
            <a:endParaRPr lang="en-US"/>
          </a:p>
        </p:txBody>
      </p:sp>
    </p:spTree>
    <p:extLst>
      <p:ext uri="{BB962C8B-B14F-4D97-AF65-F5344CB8AC3E}">
        <p14:creationId xmlns:p14="http://schemas.microsoft.com/office/powerpoint/2010/main" val="12367237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1FA435-E379-4D9C-8645-C8BB83F80C4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010A477-09CB-4462-9D18-BF16DCD1477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16900E3-97FC-4F57-A58D-8676E40E05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5AE65E-1C7A-4D4E-85E0-C192D366F4B8}"/>
              </a:ext>
            </a:extLst>
          </p:cNvPr>
          <p:cNvSpPr>
            <a:spLocks noGrp="1"/>
          </p:cNvSpPr>
          <p:nvPr>
            <p:ph type="dt" sz="half" idx="10"/>
          </p:nvPr>
        </p:nvSpPr>
        <p:spPr/>
        <p:txBody>
          <a:bodyPr/>
          <a:lstStyle/>
          <a:p>
            <a:fld id="{2057F9F5-B0AF-4385-A114-D5B7B73EA02F}" type="datetimeFigureOut">
              <a:rPr lang="en-US" smtClean="0"/>
              <a:t>5/6/2021</a:t>
            </a:fld>
            <a:endParaRPr lang="en-US"/>
          </a:p>
        </p:txBody>
      </p:sp>
      <p:sp>
        <p:nvSpPr>
          <p:cNvPr id="6" name="Footer Placeholder 5">
            <a:extLst>
              <a:ext uri="{FF2B5EF4-FFF2-40B4-BE49-F238E27FC236}">
                <a16:creationId xmlns:a16="http://schemas.microsoft.com/office/drawing/2014/main" id="{1DE7C08D-0C96-4711-A1C3-96AE25DECD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030EC2B-214D-470A-B217-0529C8B08B98}"/>
              </a:ext>
            </a:extLst>
          </p:cNvPr>
          <p:cNvSpPr>
            <a:spLocks noGrp="1"/>
          </p:cNvSpPr>
          <p:nvPr>
            <p:ph type="sldNum" sz="quarter" idx="12"/>
          </p:nvPr>
        </p:nvSpPr>
        <p:spPr/>
        <p:txBody>
          <a:bodyPr/>
          <a:lstStyle/>
          <a:p>
            <a:fld id="{07E09052-41E5-405D-8771-1908AADB171D}" type="slidenum">
              <a:rPr lang="en-US" smtClean="0"/>
              <a:t>‹#›</a:t>
            </a:fld>
            <a:endParaRPr lang="en-US"/>
          </a:p>
        </p:txBody>
      </p:sp>
    </p:spTree>
    <p:extLst>
      <p:ext uri="{BB962C8B-B14F-4D97-AF65-F5344CB8AC3E}">
        <p14:creationId xmlns:p14="http://schemas.microsoft.com/office/powerpoint/2010/main" val="241487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73247EA-D37B-44E9-AD65-1A835C58BC0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DF880E8-09C3-40BE-AEFB-A6754E6053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C73BFD-9986-4F2C-8F0C-949E9F3E95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57F9F5-B0AF-4385-A114-D5B7B73EA02F}" type="datetimeFigureOut">
              <a:rPr lang="en-US" smtClean="0"/>
              <a:t>5/6/2021</a:t>
            </a:fld>
            <a:endParaRPr lang="en-US"/>
          </a:p>
        </p:txBody>
      </p:sp>
      <p:sp>
        <p:nvSpPr>
          <p:cNvPr id="5" name="Footer Placeholder 4">
            <a:extLst>
              <a:ext uri="{FF2B5EF4-FFF2-40B4-BE49-F238E27FC236}">
                <a16:creationId xmlns:a16="http://schemas.microsoft.com/office/drawing/2014/main" id="{F20117BB-136C-4CAD-9A82-9C5259B8F8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C69A031-C5AE-418C-B6F0-776CF5282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E09052-41E5-405D-8771-1908AADB171D}" type="slidenum">
              <a:rPr lang="en-US" smtClean="0"/>
              <a:t>‹#›</a:t>
            </a:fld>
            <a:endParaRPr lang="en-US"/>
          </a:p>
        </p:txBody>
      </p:sp>
    </p:spTree>
    <p:extLst>
      <p:ext uri="{BB962C8B-B14F-4D97-AF65-F5344CB8AC3E}">
        <p14:creationId xmlns:p14="http://schemas.microsoft.com/office/powerpoint/2010/main" val="42452955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199E1B1-A8C0-4FE8-A5A8-1CB41D69F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 y="0"/>
            <a:ext cx="12191998" cy="1575955"/>
          </a:xfrm>
          <a:prstGeom prst="rect">
            <a:avLst/>
          </a:prstGeom>
          <a:gradFill>
            <a:gsLst>
              <a:gs pos="0">
                <a:srgbClr val="000000">
                  <a:alpha val="96000"/>
                </a:srgbClr>
              </a:gs>
              <a:gs pos="100000">
                <a:schemeClr val="accent1">
                  <a:lumMod val="7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4A8DE83-DE75-4B41-9DB4-A7EC0B0DEC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128856" cy="1575461"/>
          </a:xfrm>
          <a:prstGeom prst="rect">
            <a:avLst/>
          </a:prstGeom>
          <a:gradFill>
            <a:gsLst>
              <a:gs pos="0">
                <a:schemeClr val="accent1">
                  <a:alpha val="41000"/>
                </a:schemeClr>
              </a:gs>
              <a:gs pos="74000">
                <a:schemeClr val="accent1">
                  <a:lumMod val="60000"/>
                  <a:lumOff val="40000"/>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7009A0A-BEF5-4EAC-AF15-E4F9F002E2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1"/>
            <a:ext cx="12192002" cy="1574311"/>
          </a:xfrm>
          <a:prstGeom prst="rect">
            <a:avLst/>
          </a:prstGeom>
          <a:gradFill>
            <a:gsLst>
              <a:gs pos="0">
                <a:srgbClr val="000000">
                  <a:alpha val="63000"/>
                </a:srgbClr>
              </a:gs>
              <a:gs pos="78000">
                <a:schemeClr val="accent1">
                  <a:alpha val="15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D150D3C-CF0F-428C-BCE4-5030E11FC149}"/>
              </a:ext>
            </a:extLst>
          </p:cNvPr>
          <p:cNvSpPr>
            <a:spLocks noGrp="1"/>
          </p:cNvSpPr>
          <p:nvPr>
            <p:ph type="ctrTitle"/>
          </p:nvPr>
        </p:nvSpPr>
        <p:spPr>
          <a:xfrm>
            <a:off x="699713" y="248038"/>
            <a:ext cx="7063721" cy="1159200"/>
          </a:xfrm>
        </p:spPr>
        <p:txBody>
          <a:bodyPr anchor="ctr">
            <a:normAutofit/>
          </a:bodyPr>
          <a:lstStyle/>
          <a:p>
            <a:pPr algn="l"/>
            <a:r>
              <a:rPr lang="en-US" sz="3700">
                <a:solidFill>
                  <a:srgbClr val="FFFFFF"/>
                </a:solidFill>
              </a:rPr>
              <a:t>Alignment Proposal for 2021-2022</a:t>
            </a:r>
          </a:p>
        </p:txBody>
      </p:sp>
      <p:sp>
        <p:nvSpPr>
          <p:cNvPr id="3" name="Subtitle 2">
            <a:extLst>
              <a:ext uri="{FF2B5EF4-FFF2-40B4-BE49-F238E27FC236}">
                <a16:creationId xmlns:a16="http://schemas.microsoft.com/office/drawing/2014/main" id="{19649C37-AF44-41B8-B375-6F5720A5E8D3}"/>
              </a:ext>
            </a:extLst>
          </p:cNvPr>
          <p:cNvSpPr>
            <a:spLocks noGrp="1"/>
          </p:cNvSpPr>
          <p:nvPr>
            <p:ph type="subTitle" idx="1"/>
          </p:nvPr>
        </p:nvSpPr>
        <p:spPr>
          <a:xfrm>
            <a:off x="8572499" y="390832"/>
            <a:ext cx="3233585" cy="873612"/>
          </a:xfrm>
        </p:spPr>
        <p:txBody>
          <a:bodyPr anchor="ctr">
            <a:noAutofit/>
          </a:bodyPr>
          <a:lstStyle/>
          <a:p>
            <a:pPr algn="l">
              <a:lnSpc>
                <a:spcPct val="100000"/>
              </a:lnSpc>
              <a:spcBef>
                <a:spcPts val="0"/>
              </a:spcBef>
            </a:pPr>
            <a:r>
              <a:rPr lang="en-US" sz="1200" dirty="0">
                <a:solidFill>
                  <a:srgbClr val="FFFFFF"/>
                </a:solidFill>
              </a:rPr>
              <a:t>Presented By:</a:t>
            </a:r>
          </a:p>
          <a:p>
            <a:pPr algn="l">
              <a:lnSpc>
                <a:spcPct val="100000"/>
              </a:lnSpc>
              <a:spcBef>
                <a:spcPts val="0"/>
              </a:spcBef>
            </a:pPr>
            <a:r>
              <a:rPr lang="en-US" sz="1200" dirty="0">
                <a:solidFill>
                  <a:srgbClr val="FFFFFF"/>
                </a:solidFill>
              </a:rPr>
              <a:t>Jim Kohli, DTM, PID</a:t>
            </a:r>
          </a:p>
          <a:p>
            <a:pPr algn="l">
              <a:lnSpc>
                <a:spcPct val="100000"/>
              </a:lnSpc>
              <a:spcBef>
                <a:spcPts val="0"/>
              </a:spcBef>
            </a:pPr>
            <a:r>
              <a:rPr lang="en-US" sz="1200" dirty="0">
                <a:solidFill>
                  <a:srgbClr val="FFFFFF"/>
                </a:solidFill>
              </a:rPr>
              <a:t>Dick Hawley, DTM, PID</a:t>
            </a:r>
          </a:p>
          <a:p>
            <a:pPr algn="l">
              <a:lnSpc>
                <a:spcPct val="100000"/>
              </a:lnSpc>
              <a:spcBef>
                <a:spcPts val="0"/>
              </a:spcBef>
            </a:pPr>
            <a:r>
              <a:rPr lang="en-US" sz="1200" dirty="0">
                <a:solidFill>
                  <a:srgbClr val="FFFFFF"/>
                </a:solidFill>
              </a:rPr>
              <a:t>Mike Zelm, DTM, PDG</a:t>
            </a:r>
          </a:p>
        </p:txBody>
      </p:sp>
      <p:pic>
        <p:nvPicPr>
          <p:cNvPr id="5" name="Picture 4">
            <a:extLst>
              <a:ext uri="{FF2B5EF4-FFF2-40B4-BE49-F238E27FC236}">
                <a16:creationId xmlns:a16="http://schemas.microsoft.com/office/drawing/2014/main" id="{1E030BE9-F559-4183-BE2E-891E6673B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225" y="2096778"/>
            <a:ext cx="11327549" cy="4191190"/>
          </a:xfrm>
          <a:prstGeom prst="rect">
            <a:avLst/>
          </a:prstGeom>
        </p:spPr>
      </p:pic>
    </p:spTree>
    <p:extLst>
      <p:ext uri="{BB962C8B-B14F-4D97-AF65-F5344CB8AC3E}">
        <p14:creationId xmlns:p14="http://schemas.microsoft.com/office/powerpoint/2010/main" val="168520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215F2581-79B7-4F97-8B09-13F4ACC6188E}"/>
              </a:ext>
            </a:extLst>
          </p:cNvPr>
          <p:cNvSpPr txBox="1"/>
          <p:nvPr/>
        </p:nvSpPr>
        <p:spPr>
          <a:xfrm>
            <a:off x="4207932" y="171162"/>
            <a:ext cx="6734387" cy="1015663"/>
          </a:xfrm>
          <a:prstGeom prst="rect">
            <a:avLst/>
          </a:prstGeom>
          <a:solidFill>
            <a:schemeClr val="bg1"/>
          </a:solidFill>
        </p:spPr>
        <p:txBody>
          <a:bodyPr wrap="square" rtlCol="0">
            <a:spAutoFit/>
          </a:bodyPr>
          <a:lstStyle/>
          <a:p>
            <a:r>
              <a:rPr lang="en-US" sz="2000" dirty="0">
                <a:solidFill>
                  <a:srgbClr val="FF0000"/>
                </a:solidFill>
                <a:effectLst>
                  <a:glow rad="228600">
                    <a:schemeClr val="accent4">
                      <a:satMod val="175000"/>
                      <a:alpha val="40000"/>
                    </a:schemeClr>
                  </a:glow>
                  <a:outerShdw blurRad="50800" dist="38100" dir="2700000" algn="tl" rotWithShape="0">
                    <a:prstClr val="black">
                      <a:alpha val="40000"/>
                    </a:prstClr>
                  </a:outerShdw>
                </a:effectLst>
              </a:rPr>
              <a:t>Red</a:t>
            </a:r>
            <a:r>
              <a:rPr lang="en-US" sz="2000" dirty="0"/>
              <a:t> pushpins are clubs from C3</a:t>
            </a:r>
          </a:p>
          <a:p>
            <a:r>
              <a:rPr lang="en-US" sz="2000" dirty="0">
                <a:solidFill>
                  <a:srgbClr val="FFFF00"/>
                </a:solidFill>
                <a:effectLst>
                  <a:glow rad="228600">
                    <a:schemeClr val="accent3">
                      <a:satMod val="175000"/>
                      <a:alpha val="40000"/>
                    </a:schemeClr>
                  </a:glow>
                  <a:outerShdw blurRad="50800" dist="38100" dir="2700000" algn="tl" rotWithShape="0">
                    <a:prstClr val="black">
                      <a:alpha val="40000"/>
                    </a:prstClr>
                  </a:outerShdw>
                </a:effectLst>
              </a:rPr>
              <a:t>Green</a:t>
            </a:r>
            <a:r>
              <a:rPr lang="en-US" sz="2000" dirty="0"/>
              <a:t> pushpins are clubs from C4</a:t>
            </a:r>
          </a:p>
          <a:p>
            <a:r>
              <a:rPr lang="en-US" sz="2000" dirty="0"/>
              <a:t>Question mark icons indicate clubs that are low or ineligible</a:t>
            </a:r>
          </a:p>
        </p:txBody>
      </p:sp>
      <p:pic>
        <p:nvPicPr>
          <p:cNvPr id="5" name="Picture 4">
            <a:extLst>
              <a:ext uri="{FF2B5EF4-FFF2-40B4-BE49-F238E27FC236}">
                <a16:creationId xmlns:a16="http://schemas.microsoft.com/office/drawing/2014/main" id="{41752375-239C-438A-B154-B7C1F1B43C13}"/>
              </a:ext>
            </a:extLst>
          </p:cNvPr>
          <p:cNvPicPr>
            <a:picLocks noChangeAspect="1"/>
          </p:cNvPicPr>
          <p:nvPr/>
        </p:nvPicPr>
        <p:blipFill>
          <a:blip r:embed="rId2"/>
          <a:stretch>
            <a:fillRect/>
          </a:stretch>
        </p:blipFill>
        <p:spPr>
          <a:xfrm>
            <a:off x="4141663" y="1114495"/>
            <a:ext cx="7824072" cy="5142467"/>
          </a:xfrm>
          <a:prstGeom prst="rect">
            <a:avLst/>
          </a:prstGeom>
        </p:spPr>
      </p:pic>
      <p:sp>
        <p:nvSpPr>
          <p:cNvPr id="16" name="Flowchart: Document 15">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572C347-83FB-4F03-B7C3-0FCD76CEEAF1}"/>
              </a:ext>
            </a:extLst>
          </p:cNvPr>
          <p:cNvSpPr>
            <a:spLocks noGrp="1"/>
          </p:cNvSpPr>
          <p:nvPr>
            <p:ph type="title"/>
          </p:nvPr>
        </p:nvSpPr>
        <p:spPr>
          <a:xfrm>
            <a:off x="838200" y="171162"/>
            <a:ext cx="2840182" cy="2371148"/>
          </a:xfrm>
        </p:spPr>
        <p:txBody>
          <a:bodyPr vert="horz" lIns="91440" tIns="45720" rIns="91440" bIns="45720" rtlCol="0" anchor="ctr">
            <a:normAutofit/>
          </a:bodyPr>
          <a:lstStyle/>
          <a:p>
            <a:r>
              <a:rPr lang="en-US" sz="3200" kern="1200" dirty="0">
                <a:solidFill>
                  <a:srgbClr val="FFFFFF"/>
                </a:solidFill>
                <a:latin typeface="+mj-lt"/>
                <a:ea typeface="+mj-ea"/>
                <a:cs typeface="+mj-cs"/>
              </a:rPr>
              <a:t>C3 and C4, Map View – </a:t>
            </a:r>
            <a:r>
              <a:rPr lang="en-US" sz="3200" b="1" u="sng" kern="1200" dirty="0">
                <a:solidFill>
                  <a:srgbClr val="FFFFFF"/>
                </a:solidFill>
                <a:latin typeface="+mj-lt"/>
                <a:ea typeface="+mj-ea"/>
                <a:cs typeface="+mj-cs"/>
              </a:rPr>
              <a:t>Before</a:t>
            </a:r>
            <a:r>
              <a:rPr lang="en-US" sz="3200" kern="1200" dirty="0">
                <a:solidFill>
                  <a:srgbClr val="FFFFFF"/>
                </a:solidFill>
                <a:latin typeface="+mj-lt"/>
                <a:ea typeface="+mj-ea"/>
                <a:cs typeface="+mj-cs"/>
              </a:rPr>
              <a:t> Alignment</a:t>
            </a:r>
          </a:p>
        </p:txBody>
      </p:sp>
      <p:sp>
        <p:nvSpPr>
          <p:cNvPr id="17" name="Oval 16">
            <a:extLst>
              <a:ext uri="{FF2B5EF4-FFF2-40B4-BE49-F238E27FC236}">
                <a16:creationId xmlns:a16="http://schemas.microsoft.com/office/drawing/2014/main" id="{957A2681-C2D6-4C7F-AE67-9B5E319588F8}"/>
              </a:ext>
            </a:extLst>
          </p:cNvPr>
          <p:cNvSpPr/>
          <p:nvPr/>
        </p:nvSpPr>
        <p:spPr>
          <a:xfrm>
            <a:off x="4662714" y="1284270"/>
            <a:ext cx="2292890" cy="1453385"/>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57BEF776-1CBE-4F64-8473-34EF8E439611}"/>
              </a:ext>
            </a:extLst>
          </p:cNvPr>
          <p:cNvSpPr/>
          <p:nvPr/>
        </p:nvSpPr>
        <p:spPr>
          <a:xfrm>
            <a:off x="7489861" y="4552111"/>
            <a:ext cx="4058292" cy="1704851"/>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llout: Line 2">
            <a:extLst>
              <a:ext uri="{FF2B5EF4-FFF2-40B4-BE49-F238E27FC236}">
                <a16:creationId xmlns:a16="http://schemas.microsoft.com/office/drawing/2014/main" id="{9DAC69AE-9F28-49B8-8C9D-BC28D20F8ACF}"/>
              </a:ext>
            </a:extLst>
          </p:cNvPr>
          <p:cNvSpPr/>
          <p:nvPr/>
        </p:nvSpPr>
        <p:spPr>
          <a:xfrm>
            <a:off x="6384615" y="2926480"/>
            <a:ext cx="3134392" cy="754508"/>
          </a:xfrm>
          <a:prstGeom prst="borderCallout1">
            <a:avLst>
              <a:gd name="adj1" fmla="val 18750"/>
              <a:gd name="adj2" fmla="val -8333"/>
              <a:gd name="adj3" fmla="val -60807"/>
              <a:gd name="adj4" fmla="val -2679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Two clubs that slightly overlap, one active, one ineligible</a:t>
            </a:r>
          </a:p>
        </p:txBody>
      </p:sp>
    </p:spTree>
    <p:extLst>
      <p:ext uri="{BB962C8B-B14F-4D97-AF65-F5344CB8AC3E}">
        <p14:creationId xmlns:p14="http://schemas.microsoft.com/office/powerpoint/2010/main" val="22183046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DE364DA-989E-4970-9523-549A0F7B5F3A}"/>
              </a:ext>
            </a:extLst>
          </p:cNvPr>
          <p:cNvPicPr>
            <a:picLocks noChangeAspect="1"/>
          </p:cNvPicPr>
          <p:nvPr/>
        </p:nvPicPr>
        <p:blipFill>
          <a:blip r:embed="rId2"/>
          <a:stretch>
            <a:fillRect/>
          </a:stretch>
        </p:blipFill>
        <p:spPr>
          <a:xfrm>
            <a:off x="4141663" y="1114495"/>
            <a:ext cx="7824072" cy="5142467"/>
          </a:xfrm>
          <a:prstGeom prst="rect">
            <a:avLst/>
          </a:prstGeom>
        </p:spPr>
      </p:pic>
      <p:sp>
        <p:nvSpPr>
          <p:cNvPr id="16" name="Flowchart: Document 15">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572C347-83FB-4F03-B7C3-0FCD76CEEAF1}"/>
              </a:ext>
            </a:extLst>
          </p:cNvPr>
          <p:cNvSpPr>
            <a:spLocks noGrp="1"/>
          </p:cNvSpPr>
          <p:nvPr>
            <p:ph type="title"/>
          </p:nvPr>
        </p:nvSpPr>
        <p:spPr>
          <a:xfrm>
            <a:off x="838200" y="171162"/>
            <a:ext cx="2840182" cy="2371148"/>
          </a:xfrm>
        </p:spPr>
        <p:txBody>
          <a:bodyPr vert="horz" lIns="91440" tIns="45720" rIns="91440" bIns="45720" rtlCol="0" anchor="ctr">
            <a:normAutofit/>
          </a:bodyPr>
          <a:lstStyle/>
          <a:p>
            <a:r>
              <a:rPr lang="en-US" sz="3200" kern="1200" dirty="0">
                <a:solidFill>
                  <a:srgbClr val="FFFFFF"/>
                </a:solidFill>
                <a:latin typeface="+mj-lt"/>
                <a:ea typeface="+mj-ea"/>
                <a:cs typeface="+mj-cs"/>
              </a:rPr>
              <a:t>C3 Map View – </a:t>
            </a:r>
            <a:r>
              <a:rPr lang="en-US" sz="3200" b="1" u="sng" kern="1200" dirty="0">
                <a:solidFill>
                  <a:srgbClr val="FFFFFF"/>
                </a:solidFill>
                <a:latin typeface="+mj-lt"/>
                <a:ea typeface="+mj-ea"/>
                <a:cs typeface="+mj-cs"/>
              </a:rPr>
              <a:t>After</a:t>
            </a:r>
            <a:r>
              <a:rPr lang="en-US" sz="3200" kern="1200" dirty="0">
                <a:solidFill>
                  <a:srgbClr val="FFFFFF"/>
                </a:solidFill>
                <a:latin typeface="+mj-lt"/>
                <a:ea typeface="+mj-ea"/>
                <a:cs typeface="+mj-cs"/>
              </a:rPr>
              <a:t> Alignment</a:t>
            </a:r>
          </a:p>
        </p:txBody>
      </p:sp>
      <p:sp>
        <p:nvSpPr>
          <p:cNvPr id="17" name="Oval 16">
            <a:extLst>
              <a:ext uri="{FF2B5EF4-FFF2-40B4-BE49-F238E27FC236}">
                <a16:creationId xmlns:a16="http://schemas.microsoft.com/office/drawing/2014/main" id="{957A2681-C2D6-4C7F-AE67-9B5E319588F8}"/>
              </a:ext>
            </a:extLst>
          </p:cNvPr>
          <p:cNvSpPr/>
          <p:nvPr/>
        </p:nvSpPr>
        <p:spPr>
          <a:xfrm rot="1966263">
            <a:off x="4325922" y="1954583"/>
            <a:ext cx="7348455" cy="3603389"/>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215F2581-79B7-4F97-8B09-13F4ACC6188E}"/>
              </a:ext>
            </a:extLst>
          </p:cNvPr>
          <p:cNvSpPr txBox="1"/>
          <p:nvPr/>
        </p:nvSpPr>
        <p:spPr>
          <a:xfrm>
            <a:off x="4207932" y="171162"/>
            <a:ext cx="5953209" cy="707886"/>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effectLst/>
                <a:uLnTx/>
                <a:uFillTx/>
                <a:latin typeface="Calibri" panose="020F0502020204030204"/>
                <a:ea typeface="+mn-ea"/>
                <a:cs typeface="+mn-cs"/>
              </a:rPr>
              <a:t>The blue oval is the new C3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effectLst/>
                <a:latin typeface="Calibri" panose="020F0502020204030204"/>
              </a:rPr>
              <a:t>Maximum extent between active clubs is 43 miles</a:t>
            </a:r>
            <a:endParaRPr kumimoji="0" lang="en-US" sz="2000" b="0" i="0" u="none" strike="noStrike" kern="1200" cap="none" spc="0" normalizeH="0" baseline="0" noProof="0" dirty="0">
              <a:ln>
                <a:noFill/>
              </a:ln>
              <a:effectLst/>
              <a:uLnTx/>
              <a:uFillTx/>
              <a:latin typeface="Calibri" panose="020F0502020204030204"/>
              <a:ea typeface="+mn-ea"/>
              <a:cs typeface="+mn-cs"/>
            </a:endParaRPr>
          </a:p>
        </p:txBody>
      </p:sp>
    </p:spTree>
    <p:extLst>
      <p:ext uri="{BB962C8B-B14F-4D97-AF65-F5344CB8AC3E}">
        <p14:creationId xmlns:p14="http://schemas.microsoft.com/office/powerpoint/2010/main" val="15949355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2C347-83FB-4F03-B7C3-0FCD76CEEAF1}"/>
              </a:ext>
            </a:extLst>
          </p:cNvPr>
          <p:cNvSpPr>
            <a:spLocks noGrp="1"/>
          </p:cNvSpPr>
          <p:nvPr>
            <p:ph type="title"/>
          </p:nvPr>
        </p:nvSpPr>
        <p:spPr/>
        <p:txBody>
          <a:bodyPr/>
          <a:lstStyle/>
          <a:p>
            <a:r>
              <a:rPr lang="en-US" dirty="0"/>
              <a:t>C3, C4, and C5 Club View</a:t>
            </a:r>
            <a:endParaRPr lang="en-US" sz="2000" dirty="0"/>
          </a:p>
        </p:txBody>
      </p:sp>
      <p:sp>
        <p:nvSpPr>
          <p:cNvPr id="5" name="Text Placeholder 4">
            <a:extLst>
              <a:ext uri="{FF2B5EF4-FFF2-40B4-BE49-F238E27FC236}">
                <a16:creationId xmlns:a16="http://schemas.microsoft.com/office/drawing/2014/main" id="{723A1C95-B6DB-49C1-A20E-10406447EBB2}"/>
              </a:ext>
            </a:extLst>
          </p:cNvPr>
          <p:cNvSpPr>
            <a:spLocks noGrp="1"/>
          </p:cNvSpPr>
          <p:nvPr>
            <p:ph type="body" sz="quarter" idx="3"/>
          </p:nvPr>
        </p:nvSpPr>
        <p:spPr/>
        <p:txBody>
          <a:bodyPr>
            <a:normAutofit/>
          </a:bodyPr>
          <a:lstStyle/>
          <a:p>
            <a:r>
              <a:rPr lang="en-US" sz="4000" u="sng" dirty="0"/>
              <a:t>After</a:t>
            </a:r>
          </a:p>
        </p:txBody>
      </p:sp>
      <p:graphicFrame>
        <p:nvGraphicFramePr>
          <p:cNvPr id="11" name="Content Placeholder 10">
            <a:extLst>
              <a:ext uri="{FF2B5EF4-FFF2-40B4-BE49-F238E27FC236}">
                <a16:creationId xmlns:a16="http://schemas.microsoft.com/office/drawing/2014/main" id="{B689A3B7-C009-4C37-AAAE-1AE995FDAD6B}"/>
              </a:ext>
            </a:extLst>
          </p:cNvPr>
          <p:cNvGraphicFramePr>
            <a:graphicFrameLocks noGrp="1"/>
          </p:cNvGraphicFramePr>
          <p:nvPr>
            <p:ph sz="half" idx="2"/>
            <p:extLst>
              <p:ext uri="{D42A27DB-BD31-4B8C-83A1-F6EECF244321}">
                <p14:modId xmlns:p14="http://schemas.microsoft.com/office/powerpoint/2010/main" val="1945117403"/>
              </p:ext>
            </p:extLst>
          </p:nvPr>
        </p:nvGraphicFramePr>
        <p:xfrm>
          <a:off x="391886" y="2505075"/>
          <a:ext cx="5780315" cy="4156979"/>
        </p:xfrm>
        <a:graphic>
          <a:graphicData uri="http://schemas.openxmlformats.org/drawingml/2006/table">
            <a:tbl>
              <a:tblPr>
                <a:tableStyleId>{5C22544A-7EE6-4342-B048-85BDC9FD1C3A}</a:tableStyleId>
              </a:tblPr>
              <a:tblGrid>
                <a:gridCol w="380655">
                  <a:extLst>
                    <a:ext uri="{9D8B030D-6E8A-4147-A177-3AD203B41FA5}">
                      <a16:colId xmlns:a16="http://schemas.microsoft.com/office/drawing/2014/main" val="3813904981"/>
                    </a:ext>
                  </a:extLst>
                </a:gridCol>
                <a:gridCol w="719015">
                  <a:extLst>
                    <a:ext uri="{9D8B030D-6E8A-4147-A177-3AD203B41FA5}">
                      <a16:colId xmlns:a16="http://schemas.microsoft.com/office/drawing/2014/main" val="3984846812"/>
                    </a:ext>
                  </a:extLst>
                </a:gridCol>
                <a:gridCol w="324261">
                  <a:extLst>
                    <a:ext uri="{9D8B030D-6E8A-4147-A177-3AD203B41FA5}">
                      <a16:colId xmlns:a16="http://schemas.microsoft.com/office/drawing/2014/main" val="1088584231"/>
                    </a:ext>
                  </a:extLst>
                </a:gridCol>
                <a:gridCol w="690818">
                  <a:extLst>
                    <a:ext uri="{9D8B030D-6E8A-4147-A177-3AD203B41FA5}">
                      <a16:colId xmlns:a16="http://schemas.microsoft.com/office/drawing/2014/main" val="3814558504"/>
                    </a:ext>
                  </a:extLst>
                </a:gridCol>
                <a:gridCol w="2269831">
                  <a:extLst>
                    <a:ext uri="{9D8B030D-6E8A-4147-A177-3AD203B41FA5}">
                      <a16:colId xmlns:a16="http://schemas.microsoft.com/office/drawing/2014/main" val="3877663189"/>
                    </a:ext>
                  </a:extLst>
                </a:gridCol>
                <a:gridCol w="831801">
                  <a:extLst>
                    <a:ext uri="{9D8B030D-6E8A-4147-A177-3AD203B41FA5}">
                      <a16:colId xmlns:a16="http://schemas.microsoft.com/office/drawing/2014/main" val="1220300249"/>
                    </a:ext>
                  </a:extLst>
                </a:gridCol>
                <a:gridCol w="563934">
                  <a:extLst>
                    <a:ext uri="{9D8B030D-6E8A-4147-A177-3AD203B41FA5}">
                      <a16:colId xmlns:a16="http://schemas.microsoft.com/office/drawing/2014/main" val="1347977822"/>
                    </a:ext>
                  </a:extLst>
                </a:gridCol>
              </a:tblGrid>
              <a:tr h="606475">
                <a:tc>
                  <a:txBody>
                    <a:bodyPr/>
                    <a:lstStyle/>
                    <a:p>
                      <a:pPr algn="ctr" fontAlgn="b"/>
                      <a:r>
                        <a:rPr lang="en-US" sz="1200" u="sng" strike="noStrike" dirty="0">
                          <a:effectLst/>
                        </a:rPr>
                        <a:t>Before</a:t>
                      </a:r>
                      <a:endParaRPr lang="en-US" sz="1200" b="1" i="0" u="sng" strike="noStrike" dirty="0">
                        <a:solidFill>
                          <a:srgbClr val="000000"/>
                        </a:solidFill>
                        <a:effectLst/>
                        <a:latin typeface="Calibri" panose="020F0502020204030204" pitchFamily="34" charset="0"/>
                      </a:endParaRPr>
                    </a:p>
                  </a:txBody>
                  <a:tcPr marL="0" marR="0" marT="0" marB="0" vert="vert27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dirty="0">
                          <a:effectLst/>
                        </a:rPr>
                        <a:t>Club #</a:t>
                      </a:r>
                      <a:endParaRPr lang="en-US" sz="1200" b="1" i="0" u="sng"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dirty="0">
                          <a:effectLst/>
                        </a:rPr>
                        <a:t>After</a:t>
                      </a:r>
                      <a:endParaRPr lang="en-US" sz="1200" b="1" i="0" u="sng" strike="noStrike" dirty="0">
                        <a:solidFill>
                          <a:srgbClr val="000000"/>
                        </a:solidFill>
                        <a:effectLst/>
                        <a:latin typeface="Calibri" panose="020F0502020204030204" pitchFamily="34" charset="0"/>
                      </a:endParaRPr>
                    </a:p>
                  </a:txBody>
                  <a:tcPr marL="0" marR="0" marT="0" marB="0" vert="vert27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dirty="0">
                          <a:effectLst/>
                        </a:rPr>
                        <a:t>Move?</a:t>
                      </a:r>
                      <a:endParaRPr lang="en-US" sz="1200" b="1" i="0" u="sng"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dirty="0">
                          <a:effectLst/>
                        </a:rPr>
                        <a:t>Club Name</a:t>
                      </a:r>
                      <a:endParaRPr lang="en-US" sz="1200" b="1" i="0" u="sng"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dirty="0">
                          <a:effectLst/>
                        </a:rPr>
                        <a:t>Club Status</a:t>
                      </a:r>
                      <a:endParaRPr lang="en-US" sz="1200" b="1" i="0" u="sng"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dirty="0">
                          <a:effectLst/>
                        </a:rPr>
                        <a:t>Active</a:t>
                      </a:r>
                      <a:endParaRPr lang="en-US" sz="1200" b="1" i="0" u="sng"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63478292"/>
                  </a:ext>
                </a:extLst>
              </a:tr>
              <a:tr h="242590">
                <a:tc>
                  <a:txBody>
                    <a:bodyPr/>
                    <a:lstStyle/>
                    <a:p>
                      <a:pPr algn="ctr" fontAlgn="b"/>
                      <a:r>
                        <a:rPr lang="en-US" sz="1200" u="none" strike="noStrike" dirty="0">
                          <a:effectLst/>
                        </a:rPr>
                        <a:t>C3</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tcPr>
                </a:tc>
                <a:tc>
                  <a:txBody>
                    <a:bodyPr/>
                    <a:lstStyle/>
                    <a:p>
                      <a:pPr algn="r" fontAlgn="b"/>
                      <a:r>
                        <a:rPr lang="en-US" sz="1200" u="none" strike="noStrike" dirty="0">
                          <a:effectLst/>
                        </a:rPr>
                        <a:t>2953</a:t>
                      </a:r>
                      <a:endParaRPr lang="en-US" sz="1200" b="0" i="0" u="none" strike="noStrike" dirty="0">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a:effectLst/>
                        </a:rPr>
                        <a:t>C3</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ctr" fontAlgn="b"/>
                      <a:r>
                        <a:rPr lang="en-US" sz="1200" u="none" strike="noStrike">
                          <a:effectLst/>
                        </a:rPr>
                        <a:t>FALSE</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a:effectLst/>
                        </a:rPr>
                        <a:t>Capital City Club</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ctr" fontAlgn="b"/>
                      <a:r>
                        <a:rPr lang="en-US" sz="1200" u="none" strike="noStrike" dirty="0">
                          <a:effectLst/>
                        </a:rPr>
                        <a:t>11</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581582265"/>
                  </a:ext>
                </a:extLst>
              </a:tr>
              <a:tr h="242590">
                <a:tc>
                  <a:txBody>
                    <a:bodyPr/>
                    <a:lstStyle/>
                    <a:p>
                      <a:pPr algn="ctr" fontAlgn="b"/>
                      <a:r>
                        <a:rPr lang="en-US" sz="1200" i="1" u="none" strike="noStrike" dirty="0">
                          <a:effectLst/>
                        </a:rPr>
                        <a:t>C3</a:t>
                      </a:r>
                      <a:endParaRPr lang="en-US" sz="1200" b="0" i="1"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i="1" u="none" strike="noStrike" dirty="0">
                          <a:effectLst/>
                        </a:rPr>
                        <a:t>1521807</a:t>
                      </a:r>
                      <a:endParaRPr lang="en-US" sz="1200" b="0" i="1"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i="1" u="none" strike="noStrike" dirty="0">
                          <a:effectLst/>
                        </a:rPr>
                        <a:t>C3</a:t>
                      </a:r>
                      <a:endParaRPr lang="en-US" sz="1200" b="0" i="1"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i="1" u="none" strike="noStrike" dirty="0">
                          <a:effectLst/>
                        </a:rPr>
                        <a:t>FALSE</a:t>
                      </a:r>
                      <a:endParaRPr lang="en-US" sz="1200" b="0" i="1"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i="1" u="none" strike="noStrike">
                          <a:effectLst/>
                        </a:rPr>
                        <a:t>Madison Achievers</a:t>
                      </a:r>
                      <a:endParaRPr lang="en-US" sz="1200" b="0" i="1"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i="1" u="none" strike="noStrike">
                          <a:effectLst/>
                        </a:rPr>
                        <a:t>Low</a:t>
                      </a:r>
                      <a:endParaRPr lang="en-US" sz="1200" b="0" i="1"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i="1" u="none" strike="noStrike" dirty="0">
                          <a:effectLst/>
                        </a:rPr>
                        <a:t>6</a:t>
                      </a:r>
                      <a:endParaRPr lang="en-US" sz="1200" b="0" i="1"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60425266"/>
                  </a:ext>
                </a:extLst>
              </a:tr>
              <a:tr h="448992">
                <a:tc>
                  <a:txBody>
                    <a:bodyPr/>
                    <a:lstStyle/>
                    <a:p>
                      <a:pPr algn="ctr" fontAlgn="b"/>
                      <a:r>
                        <a:rPr lang="en-US" sz="1200" i="1" u="none" strike="noStrike" dirty="0">
                          <a:effectLst/>
                        </a:rPr>
                        <a:t>C3</a:t>
                      </a:r>
                      <a:endParaRPr lang="en-US" sz="1200" b="0" i="1"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i="1" u="none" strike="noStrike">
                          <a:effectLst/>
                        </a:rPr>
                        <a:t>7112741</a:t>
                      </a:r>
                      <a:endParaRPr lang="en-US" sz="1200" b="0" i="1"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i="1" u="none" strike="noStrike">
                          <a:effectLst/>
                        </a:rPr>
                        <a:t>C3</a:t>
                      </a:r>
                      <a:endParaRPr lang="en-US" sz="1200" b="0" i="1"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i="1" u="none" strike="noStrike" dirty="0">
                          <a:effectLst/>
                        </a:rPr>
                        <a:t>FALSE</a:t>
                      </a:r>
                      <a:endParaRPr lang="en-US" sz="1200" b="0" i="1"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i="1" u="none" strike="noStrike" dirty="0">
                          <a:effectLst/>
                        </a:rPr>
                        <a:t>Words Properly Spoken Toastmasters</a:t>
                      </a:r>
                      <a:endParaRPr lang="en-US" sz="1200" b="0" i="1"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i="1" u="none" strike="noStrike" dirty="0">
                          <a:effectLst/>
                        </a:rPr>
                        <a:t>Low</a:t>
                      </a:r>
                      <a:endParaRPr lang="en-US" sz="1200" b="0" i="1"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i="1" u="none" strike="noStrike" dirty="0">
                          <a:effectLst/>
                        </a:rPr>
                        <a:t>6</a:t>
                      </a:r>
                      <a:endParaRPr lang="en-US" sz="1200" b="0" i="1"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809801707"/>
                  </a:ext>
                </a:extLst>
              </a:tr>
              <a:tr h="448992">
                <a:tc>
                  <a:txBody>
                    <a:bodyPr/>
                    <a:lstStyle/>
                    <a:p>
                      <a:pPr algn="ctr" fontAlgn="b"/>
                      <a:r>
                        <a:rPr lang="en-US" sz="1200" u="none" strike="noStrike" dirty="0">
                          <a:effectLst/>
                        </a:rPr>
                        <a:t>C3</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r" fontAlgn="b"/>
                      <a:r>
                        <a:rPr lang="en-US" sz="1200" u="none" strike="noStrike">
                          <a:effectLst/>
                        </a:rPr>
                        <a:t>7455447</a:t>
                      </a:r>
                      <a:endParaRPr lang="en-US" sz="1200" b="0" i="0"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u="none" strike="noStrike">
                          <a:effectLst/>
                        </a:rPr>
                        <a:t>C3</a:t>
                      </a:r>
                      <a:endParaRPr lang="en-US" sz="1200" b="0" i="0"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none" strike="noStrike">
                          <a:effectLst/>
                        </a:rPr>
                        <a:t>FALSE</a:t>
                      </a:r>
                      <a:endParaRPr lang="en-US" sz="1200" b="0" i="0"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Station Masters, A Toastmasters Club</a:t>
                      </a:r>
                      <a:endParaRPr lang="en-US" sz="1200" b="0" i="0" u="none"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Active</a:t>
                      </a:r>
                      <a:endParaRPr lang="en-US" sz="1200" b="0" i="0" u="none"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9</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48789567"/>
                  </a:ext>
                </a:extLst>
              </a:tr>
              <a:tr h="242590">
                <a:tc>
                  <a:txBody>
                    <a:bodyPr/>
                    <a:lstStyle/>
                    <a:p>
                      <a:pPr algn="ctr" fontAlgn="b"/>
                      <a:r>
                        <a:rPr lang="en-US" sz="1200" u="none" strike="noStrike" dirty="0">
                          <a:effectLst/>
                        </a:rPr>
                        <a:t>C4</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tcPr>
                </a:tc>
                <a:tc>
                  <a:txBody>
                    <a:bodyPr/>
                    <a:lstStyle/>
                    <a:p>
                      <a:pPr algn="r" fontAlgn="b"/>
                      <a:r>
                        <a:rPr lang="en-US" sz="1200" u="none" strike="noStrike" dirty="0">
                          <a:effectLst/>
                        </a:rPr>
                        <a:t>1983</a:t>
                      </a:r>
                      <a:endParaRPr lang="en-US" sz="1200" b="0" i="0" u="none" strike="noStrike" dirty="0">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a:effectLst/>
                        </a:rPr>
                        <a:t>C3</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ctr" fontAlgn="b"/>
                      <a:r>
                        <a:rPr lang="en-US" sz="1200" u="none" strike="noStrike">
                          <a:effectLst/>
                        </a:rPr>
                        <a:t>TRUE</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a:effectLst/>
                        </a:rPr>
                        <a:t>Janesville Toastmasters</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dirty="0">
                          <a:effectLst/>
                        </a:rPr>
                        <a:t>Active</a:t>
                      </a:r>
                      <a:endParaRPr lang="en-US" sz="1200" b="0" i="0" u="none" strike="noStrike" dirty="0">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ctr" fontAlgn="b"/>
                      <a:r>
                        <a:rPr lang="en-US" sz="1200" u="none" strike="noStrike" dirty="0">
                          <a:effectLst/>
                        </a:rPr>
                        <a:t>10</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542413042"/>
                  </a:ext>
                </a:extLst>
              </a:tr>
              <a:tr h="448992">
                <a:tc>
                  <a:txBody>
                    <a:bodyPr/>
                    <a:lstStyle/>
                    <a:p>
                      <a:pPr algn="ctr" fontAlgn="b"/>
                      <a:r>
                        <a:rPr lang="en-US" sz="1200" i="1" u="none" strike="noStrike" dirty="0">
                          <a:effectLst/>
                        </a:rPr>
                        <a:t>C4</a:t>
                      </a:r>
                      <a:endParaRPr lang="en-US" sz="1200" b="0" i="1"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i="1" u="none" strike="noStrike" dirty="0">
                          <a:effectLst/>
                        </a:rPr>
                        <a:t>739102</a:t>
                      </a:r>
                      <a:endParaRPr lang="en-US" sz="1200" b="0" i="1"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i="1" u="none" strike="noStrike" dirty="0">
                          <a:effectLst/>
                        </a:rPr>
                        <a:t>C3</a:t>
                      </a:r>
                      <a:endParaRPr lang="en-US" sz="1200" b="0" i="1"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i="1" u="none" strike="noStrike" dirty="0">
                          <a:effectLst/>
                        </a:rPr>
                        <a:t>TRUE</a:t>
                      </a:r>
                      <a:endParaRPr lang="en-US" sz="1200" b="0" i="1"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i="1" u="none" strike="noStrike" dirty="0">
                          <a:effectLst/>
                        </a:rPr>
                        <a:t>Walworth County Toastmasters Club</a:t>
                      </a:r>
                      <a:endParaRPr lang="en-US" sz="1200" b="0" i="1"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i="1" u="none" strike="noStrike" dirty="0">
                          <a:effectLst/>
                        </a:rPr>
                        <a:t>Low</a:t>
                      </a:r>
                      <a:endParaRPr lang="en-US" sz="1200" b="0" i="1"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i="1" u="none" strike="noStrike" dirty="0">
                          <a:effectLst/>
                        </a:rPr>
                        <a:t>6</a:t>
                      </a:r>
                      <a:endParaRPr lang="en-US" sz="1200" b="0" i="1"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977062226"/>
                  </a:ext>
                </a:extLst>
              </a:tr>
              <a:tr h="252699">
                <a:tc>
                  <a:txBody>
                    <a:bodyPr/>
                    <a:lstStyle/>
                    <a:p>
                      <a:pPr algn="ctr" fontAlgn="b"/>
                      <a:r>
                        <a:rPr lang="en-US" sz="1200" i="1" u="none" strike="noStrike" dirty="0">
                          <a:effectLst/>
                        </a:rPr>
                        <a:t>C4</a:t>
                      </a:r>
                      <a:endParaRPr lang="en-US" sz="1200" b="0" i="1"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r" fontAlgn="b"/>
                      <a:r>
                        <a:rPr lang="en-US" sz="1200" i="1" u="none" strike="noStrike">
                          <a:effectLst/>
                        </a:rPr>
                        <a:t>7439387</a:t>
                      </a:r>
                      <a:endParaRPr lang="en-US" sz="1200" b="0" i="1"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i="1" u="none" strike="noStrike">
                          <a:effectLst/>
                        </a:rPr>
                        <a:t>C2</a:t>
                      </a:r>
                      <a:endParaRPr lang="en-US" sz="1200" b="0" i="1"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i="1" u="none" strike="noStrike" dirty="0">
                          <a:effectLst/>
                        </a:rPr>
                        <a:t>TRUE</a:t>
                      </a:r>
                      <a:endParaRPr lang="en-US" sz="1200" b="0" i="1" u="none"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i="1" u="none" strike="noStrike" dirty="0">
                          <a:effectLst/>
                        </a:rPr>
                        <a:t>Blackhawk Talk</a:t>
                      </a:r>
                      <a:endParaRPr lang="en-US" sz="1200" b="0" i="1" u="none"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i="1" u="none" strike="noStrike" dirty="0">
                          <a:effectLst/>
                        </a:rPr>
                        <a:t>Ineligible</a:t>
                      </a:r>
                      <a:endParaRPr lang="en-US" sz="1200" b="0" i="1" u="none"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i="1" u="none" strike="noStrike" dirty="0">
                          <a:effectLst/>
                        </a:rPr>
                        <a:t>0</a:t>
                      </a:r>
                      <a:endParaRPr lang="en-US" sz="1200" b="0" i="1"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0929135"/>
                  </a:ext>
                </a:extLst>
              </a:tr>
              <a:tr h="242590">
                <a:tc>
                  <a:txBody>
                    <a:bodyPr/>
                    <a:lstStyle/>
                    <a:p>
                      <a:pPr algn="ctr" fontAlgn="b"/>
                      <a:r>
                        <a:rPr lang="en-US" sz="1200" i="1" u="none" strike="noStrike" dirty="0">
                          <a:effectLst/>
                        </a:rPr>
                        <a:t>C5</a:t>
                      </a:r>
                      <a:endParaRPr lang="en-US" sz="1200" b="0" i="1"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tcPr>
                </a:tc>
                <a:tc>
                  <a:txBody>
                    <a:bodyPr/>
                    <a:lstStyle/>
                    <a:p>
                      <a:pPr algn="r" fontAlgn="b"/>
                      <a:r>
                        <a:rPr lang="en-US" sz="1200" i="1" u="none" strike="noStrike" dirty="0">
                          <a:effectLst/>
                        </a:rPr>
                        <a:t>411</a:t>
                      </a:r>
                      <a:endParaRPr lang="en-US" sz="1200" b="0" i="1" u="none" strike="noStrike" dirty="0">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i="1" u="none" strike="noStrike">
                          <a:effectLst/>
                        </a:rPr>
                        <a:t>C4</a:t>
                      </a:r>
                      <a:endParaRPr lang="en-US" sz="1200" b="0" i="1"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ctr" fontAlgn="b"/>
                      <a:r>
                        <a:rPr lang="en-US" sz="1200" i="1" u="none" strike="noStrike">
                          <a:effectLst/>
                        </a:rPr>
                        <a:t>TRUE</a:t>
                      </a:r>
                      <a:endParaRPr lang="en-US" sz="1200" b="0" i="1"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i="1" u="none" strike="noStrike" dirty="0">
                          <a:effectLst/>
                        </a:rPr>
                        <a:t>La Crosse Area Toastmasters Club</a:t>
                      </a:r>
                      <a:endParaRPr lang="en-US" sz="1200" b="0" i="1" u="none" strike="noStrike" dirty="0">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i="1" u="none" strike="noStrike">
                          <a:effectLst/>
                        </a:rPr>
                        <a:t>Low</a:t>
                      </a:r>
                      <a:endParaRPr lang="en-US" sz="1200" b="0" i="1"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ctr" fontAlgn="b"/>
                      <a:r>
                        <a:rPr lang="en-US" sz="1200" i="1" u="none" strike="noStrike" dirty="0">
                          <a:effectLst/>
                        </a:rPr>
                        <a:t>6</a:t>
                      </a:r>
                      <a:endParaRPr lang="en-US" sz="1200" b="0" i="1"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733551696"/>
                  </a:ext>
                </a:extLst>
              </a:tr>
              <a:tr h="242590">
                <a:tc>
                  <a:txBody>
                    <a:bodyPr/>
                    <a:lstStyle/>
                    <a:p>
                      <a:pPr algn="ctr" fontAlgn="b"/>
                      <a:r>
                        <a:rPr lang="en-US" sz="1200" u="none" strike="noStrike" dirty="0">
                          <a:effectLst/>
                        </a:rPr>
                        <a:t>C5</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u="none" strike="noStrike" dirty="0">
                          <a:effectLst/>
                        </a:rPr>
                        <a:t>1559</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a:effectLst/>
                        </a:rPr>
                        <a:t>C4</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TRUE</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Viroqua Area Toastmasters</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8</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618487008"/>
                  </a:ext>
                </a:extLst>
              </a:tr>
              <a:tr h="242590">
                <a:tc>
                  <a:txBody>
                    <a:bodyPr/>
                    <a:lstStyle/>
                    <a:p>
                      <a:pPr algn="ctr" fontAlgn="b"/>
                      <a:r>
                        <a:rPr lang="en-US" sz="1200" u="none" strike="noStrike" dirty="0">
                          <a:effectLst/>
                        </a:rPr>
                        <a:t>C5</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u="none" strike="noStrike">
                          <a:effectLst/>
                        </a:rPr>
                        <a:t>2780</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C4</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TRUE</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a:effectLst/>
                        </a:rPr>
                        <a:t>Reedsburg Area Club</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18</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24861303"/>
                  </a:ext>
                </a:extLst>
              </a:tr>
              <a:tr h="242590">
                <a:tc>
                  <a:txBody>
                    <a:bodyPr/>
                    <a:lstStyle/>
                    <a:p>
                      <a:pPr algn="ctr" fontAlgn="b"/>
                      <a:r>
                        <a:rPr lang="en-US" sz="1200" u="none" strike="noStrike" dirty="0">
                          <a:effectLst/>
                        </a:rPr>
                        <a:t>C5</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u="none" strike="noStrike">
                          <a:effectLst/>
                        </a:rPr>
                        <a:t>588762</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C4</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a:effectLst/>
                        </a:rPr>
                        <a:t>TRUE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a:effectLst/>
                        </a:rPr>
                        <a:t>Rolling Hills Toastmasters Club</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18</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31718456"/>
                  </a:ext>
                </a:extLst>
              </a:tr>
              <a:tr h="252699">
                <a:tc>
                  <a:txBody>
                    <a:bodyPr/>
                    <a:lstStyle/>
                    <a:p>
                      <a:pPr algn="ctr" fontAlgn="b"/>
                      <a:r>
                        <a:rPr lang="en-US" sz="1200" u="none" strike="noStrike" dirty="0">
                          <a:effectLst/>
                        </a:rPr>
                        <a:t>C5</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r" fontAlgn="b"/>
                      <a:r>
                        <a:rPr lang="en-US" sz="1200" u="none" strike="noStrike">
                          <a:effectLst/>
                        </a:rPr>
                        <a:t>2672087</a:t>
                      </a:r>
                      <a:endParaRPr lang="en-US" sz="1200" b="0" i="0"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u="none" strike="noStrike">
                          <a:effectLst/>
                        </a:rPr>
                        <a:t>C4</a:t>
                      </a:r>
                      <a:endParaRPr lang="en-US" sz="1200" b="0" i="0"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none" strike="noStrike">
                          <a:effectLst/>
                        </a:rPr>
                        <a:t>TRUE</a:t>
                      </a:r>
                      <a:endParaRPr lang="en-US" sz="1200" b="0" i="0"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Coulee Region Toastmasters</a:t>
                      </a:r>
                      <a:endParaRPr lang="en-US" sz="1200" b="0" i="0" u="none"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Active</a:t>
                      </a:r>
                      <a:endParaRPr lang="en-US" sz="1200" b="0" i="0" u="none"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8</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358329"/>
                  </a:ext>
                </a:extLst>
              </a:tr>
            </a:tbl>
          </a:graphicData>
        </a:graphic>
      </p:graphicFrame>
      <p:graphicFrame>
        <p:nvGraphicFramePr>
          <p:cNvPr id="12" name="Content Placeholder 11">
            <a:extLst>
              <a:ext uri="{FF2B5EF4-FFF2-40B4-BE49-F238E27FC236}">
                <a16:creationId xmlns:a16="http://schemas.microsoft.com/office/drawing/2014/main" id="{4EF585C0-C3D9-466E-8837-2579553232FA}"/>
              </a:ext>
            </a:extLst>
          </p:cNvPr>
          <p:cNvGraphicFramePr>
            <a:graphicFrameLocks noGrp="1"/>
          </p:cNvGraphicFramePr>
          <p:nvPr>
            <p:ph sz="quarter" idx="4"/>
            <p:extLst>
              <p:ext uri="{D42A27DB-BD31-4B8C-83A1-F6EECF244321}">
                <p14:modId xmlns:p14="http://schemas.microsoft.com/office/powerpoint/2010/main" val="1339409094"/>
              </p:ext>
            </p:extLst>
          </p:nvPr>
        </p:nvGraphicFramePr>
        <p:xfrm>
          <a:off x="6346826" y="2505075"/>
          <a:ext cx="5562144" cy="4156978"/>
        </p:xfrm>
        <a:graphic>
          <a:graphicData uri="http://schemas.openxmlformats.org/drawingml/2006/table">
            <a:tbl>
              <a:tblPr>
                <a:tableStyleId>{5C22544A-7EE6-4342-B048-85BDC9FD1C3A}</a:tableStyleId>
              </a:tblPr>
              <a:tblGrid>
                <a:gridCol w="252825">
                  <a:extLst>
                    <a:ext uri="{9D8B030D-6E8A-4147-A177-3AD203B41FA5}">
                      <a16:colId xmlns:a16="http://schemas.microsoft.com/office/drawing/2014/main" val="3411270683"/>
                    </a:ext>
                  </a:extLst>
                </a:gridCol>
                <a:gridCol w="758474">
                  <a:extLst>
                    <a:ext uri="{9D8B030D-6E8A-4147-A177-3AD203B41FA5}">
                      <a16:colId xmlns:a16="http://schemas.microsoft.com/office/drawing/2014/main" val="3362438398"/>
                    </a:ext>
                  </a:extLst>
                </a:gridCol>
                <a:gridCol w="2812675">
                  <a:extLst>
                    <a:ext uri="{9D8B030D-6E8A-4147-A177-3AD203B41FA5}">
                      <a16:colId xmlns:a16="http://schemas.microsoft.com/office/drawing/2014/main" val="4041974141"/>
                    </a:ext>
                  </a:extLst>
                </a:gridCol>
                <a:gridCol w="1074505">
                  <a:extLst>
                    <a:ext uri="{9D8B030D-6E8A-4147-A177-3AD203B41FA5}">
                      <a16:colId xmlns:a16="http://schemas.microsoft.com/office/drawing/2014/main" val="3781142771"/>
                    </a:ext>
                  </a:extLst>
                </a:gridCol>
                <a:gridCol w="663665">
                  <a:extLst>
                    <a:ext uri="{9D8B030D-6E8A-4147-A177-3AD203B41FA5}">
                      <a16:colId xmlns:a16="http://schemas.microsoft.com/office/drawing/2014/main" val="2891564367"/>
                    </a:ext>
                  </a:extLst>
                </a:gridCol>
              </a:tblGrid>
              <a:tr h="635461">
                <a:tc>
                  <a:txBody>
                    <a:bodyPr/>
                    <a:lstStyle/>
                    <a:p>
                      <a:pPr algn="ctr" fontAlgn="b"/>
                      <a:r>
                        <a:rPr lang="en-US" sz="1200" u="sng" strike="noStrike">
                          <a:effectLst/>
                        </a:rPr>
                        <a:t>After</a:t>
                      </a:r>
                      <a:endParaRPr lang="en-US" sz="1200" b="1" i="0" u="sng" strike="noStrike">
                        <a:solidFill>
                          <a:srgbClr val="000000"/>
                        </a:solidFill>
                        <a:effectLst/>
                        <a:latin typeface="Calibri" panose="020F0502020204030204" pitchFamily="34" charset="0"/>
                      </a:endParaRPr>
                    </a:p>
                  </a:txBody>
                  <a:tcPr marL="0" marR="0" marT="0" marB="0" vert="vert27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a:effectLst/>
                        </a:rPr>
                        <a:t>Club #</a:t>
                      </a:r>
                      <a:endParaRPr lang="en-US" sz="1200" b="1" i="0" u="sng"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a:effectLst/>
                        </a:rPr>
                        <a:t>Club Name</a:t>
                      </a:r>
                      <a:endParaRPr lang="en-US" sz="1200" b="1" i="0" u="sng"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a:effectLst/>
                        </a:rPr>
                        <a:t>Club Status</a:t>
                      </a:r>
                      <a:endParaRPr lang="en-US" sz="1200" b="1" i="0" u="sng"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dirty="0">
                          <a:effectLst/>
                        </a:rPr>
                        <a:t>Active</a:t>
                      </a:r>
                      <a:endParaRPr lang="en-US" sz="1200" b="1" i="0" u="sng"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49239323"/>
                  </a:ext>
                </a:extLst>
              </a:tr>
              <a:tr h="317731">
                <a:tc>
                  <a:txBody>
                    <a:bodyPr/>
                    <a:lstStyle/>
                    <a:p>
                      <a:pPr algn="ctr" fontAlgn="b"/>
                      <a:r>
                        <a:rPr lang="en-US" sz="1200" u="none" strike="noStrike" dirty="0">
                          <a:effectLst/>
                        </a:rPr>
                        <a:t>C3</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tcPr>
                </a:tc>
                <a:tc>
                  <a:txBody>
                    <a:bodyPr/>
                    <a:lstStyle/>
                    <a:p>
                      <a:pPr algn="r" fontAlgn="b"/>
                      <a:r>
                        <a:rPr lang="en-US" sz="1200" u="none" strike="noStrike">
                          <a:effectLst/>
                        </a:rPr>
                        <a:t>1983</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a:effectLst/>
                        </a:rPr>
                        <a:t>Janesville Toastmasters</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ctr" fontAlgn="b"/>
                      <a:r>
                        <a:rPr lang="en-US" sz="1200" u="none" strike="noStrike" dirty="0">
                          <a:effectLst/>
                        </a:rPr>
                        <a:t>10</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986691285"/>
                  </a:ext>
                </a:extLst>
              </a:tr>
              <a:tr h="317731">
                <a:tc>
                  <a:txBody>
                    <a:bodyPr/>
                    <a:lstStyle/>
                    <a:p>
                      <a:pPr algn="ctr" fontAlgn="b"/>
                      <a:r>
                        <a:rPr lang="en-US" sz="1200" u="none" strike="noStrike" dirty="0">
                          <a:effectLst/>
                        </a:rPr>
                        <a:t>C3</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u="none" strike="noStrike">
                          <a:effectLst/>
                        </a:rPr>
                        <a:t>2953</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Capital City Club</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11</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887024871"/>
                  </a:ext>
                </a:extLst>
              </a:tr>
              <a:tr h="317731">
                <a:tc>
                  <a:txBody>
                    <a:bodyPr/>
                    <a:lstStyle/>
                    <a:p>
                      <a:pPr algn="ctr" fontAlgn="b"/>
                      <a:r>
                        <a:rPr lang="en-US" sz="1200" u="none" strike="noStrike" dirty="0">
                          <a:effectLst/>
                        </a:rPr>
                        <a:t>C3</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u="none" strike="noStrike">
                          <a:effectLst/>
                        </a:rPr>
                        <a:t>7455447</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a:effectLst/>
                        </a:rPr>
                        <a:t>Station Masters, A Toastmasters Club</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9</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781203548"/>
                  </a:ext>
                </a:extLst>
              </a:tr>
              <a:tr h="317731">
                <a:tc>
                  <a:txBody>
                    <a:bodyPr/>
                    <a:lstStyle/>
                    <a:p>
                      <a:pPr algn="ctr" fontAlgn="b"/>
                      <a:r>
                        <a:rPr lang="en-US" sz="1200" i="1" u="none" strike="noStrike" dirty="0">
                          <a:effectLst/>
                        </a:rPr>
                        <a:t>C3</a:t>
                      </a:r>
                      <a:endParaRPr lang="en-US" sz="1200" b="0" i="1"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i="1" u="none" strike="noStrike">
                          <a:effectLst/>
                        </a:rPr>
                        <a:t>739102</a:t>
                      </a:r>
                      <a:endParaRPr lang="en-US" sz="1200" b="0" i="1"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i="1" u="none" strike="noStrike" dirty="0">
                          <a:effectLst/>
                        </a:rPr>
                        <a:t>Walworth County Toastmasters Club</a:t>
                      </a:r>
                      <a:endParaRPr lang="en-US" sz="1200" b="0" i="1"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i="1" u="none" strike="noStrike">
                          <a:effectLst/>
                        </a:rPr>
                        <a:t>Low</a:t>
                      </a:r>
                      <a:endParaRPr lang="en-US" sz="1200" b="0" i="1"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i="1" u="none" strike="noStrike" dirty="0">
                          <a:effectLst/>
                        </a:rPr>
                        <a:t>6</a:t>
                      </a:r>
                      <a:endParaRPr lang="en-US" sz="1200" b="0" i="1"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46293606"/>
                  </a:ext>
                </a:extLst>
              </a:tr>
              <a:tr h="317731">
                <a:tc>
                  <a:txBody>
                    <a:bodyPr/>
                    <a:lstStyle/>
                    <a:p>
                      <a:pPr algn="ctr" fontAlgn="b"/>
                      <a:r>
                        <a:rPr lang="en-US" sz="1200" b="1" i="1" u="none" strike="noStrike" dirty="0">
                          <a:effectLst/>
                        </a:rPr>
                        <a:t>C3</a:t>
                      </a:r>
                      <a:endParaRPr lang="en-US" sz="1200" b="1" i="1"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b="1" i="1" u="none" strike="noStrike">
                          <a:effectLst/>
                        </a:rPr>
                        <a:t>1521807</a:t>
                      </a:r>
                      <a:endParaRPr lang="en-US" sz="1200" b="1" i="1"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b="1" i="1" u="none" strike="noStrike" dirty="0">
                          <a:effectLst/>
                        </a:rPr>
                        <a:t>Madison Achievers</a:t>
                      </a:r>
                      <a:endParaRPr lang="en-US" sz="1200" b="1" i="1"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b="1" i="1" u="none" strike="noStrike">
                          <a:effectLst/>
                        </a:rPr>
                        <a:t>Low</a:t>
                      </a:r>
                      <a:endParaRPr lang="en-US" sz="1200" b="1" i="1"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b="1" i="1" u="none" strike="noStrike" dirty="0">
                          <a:effectLst/>
                        </a:rPr>
                        <a:t>6</a:t>
                      </a:r>
                      <a:endParaRPr lang="en-US" sz="1200" b="1" i="1"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033088070"/>
                  </a:ext>
                </a:extLst>
              </a:tr>
              <a:tr h="330969">
                <a:tc>
                  <a:txBody>
                    <a:bodyPr/>
                    <a:lstStyle/>
                    <a:p>
                      <a:pPr algn="ctr" fontAlgn="b"/>
                      <a:r>
                        <a:rPr lang="en-US" sz="1200" i="1" u="none" strike="noStrike" dirty="0">
                          <a:effectLst/>
                        </a:rPr>
                        <a:t>C3</a:t>
                      </a:r>
                      <a:endParaRPr lang="en-US" sz="1200" b="0" i="1"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r" fontAlgn="b"/>
                      <a:r>
                        <a:rPr lang="en-US" sz="1200" i="1" u="none" strike="noStrike">
                          <a:effectLst/>
                        </a:rPr>
                        <a:t>7112741</a:t>
                      </a:r>
                      <a:endParaRPr lang="en-US" sz="1200" b="0" i="1"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i="1" u="none" strike="noStrike">
                          <a:effectLst/>
                        </a:rPr>
                        <a:t>Words Properly Spoken Toastmasters</a:t>
                      </a:r>
                      <a:endParaRPr lang="en-US" sz="1200" b="0" i="1"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i="1" u="none" strike="noStrike">
                          <a:effectLst/>
                        </a:rPr>
                        <a:t>Low</a:t>
                      </a:r>
                      <a:endParaRPr lang="en-US" sz="1200" b="0" i="1"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i="1" u="none" strike="noStrike" dirty="0">
                          <a:effectLst/>
                        </a:rPr>
                        <a:t>6</a:t>
                      </a:r>
                      <a:endParaRPr lang="en-US" sz="1200" b="0" i="1"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2745185"/>
                  </a:ext>
                </a:extLst>
              </a:tr>
              <a:tr h="317731">
                <a:tc>
                  <a:txBody>
                    <a:bodyPr/>
                    <a:lstStyle/>
                    <a:p>
                      <a:pPr algn="ctr" fontAlgn="b"/>
                      <a:r>
                        <a:rPr lang="en-US" sz="1200" u="none" strike="noStrike" dirty="0">
                          <a:effectLst/>
                        </a:rPr>
                        <a:t>C4</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tcPr>
                </a:tc>
                <a:tc>
                  <a:txBody>
                    <a:bodyPr/>
                    <a:lstStyle/>
                    <a:p>
                      <a:pPr algn="r" fontAlgn="b"/>
                      <a:r>
                        <a:rPr lang="en-US" sz="1200" u="none" strike="noStrike">
                          <a:effectLst/>
                        </a:rPr>
                        <a:t>1559</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a:effectLst/>
                        </a:rPr>
                        <a:t>Viroqua Area Toastmasters</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ctr" fontAlgn="b"/>
                      <a:r>
                        <a:rPr lang="en-US" sz="1200" u="none" strike="noStrike" dirty="0">
                          <a:effectLst/>
                        </a:rPr>
                        <a:t>8</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802405631"/>
                  </a:ext>
                </a:extLst>
              </a:tr>
              <a:tr h="317731">
                <a:tc>
                  <a:txBody>
                    <a:bodyPr/>
                    <a:lstStyle/>
                    <a:p>
                      <a:pPr algn="ctr" fontAlgn="b"/>
                      <a:r>
                        <a:rPr lang="en-US" sz="1200" u="none" strike="noStrike" dirty="0">
                          <a:effectLst/>
                        </a:rPr>
                        <a:t>C4</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u="none" strike="noStrike">
                          <a:effectLst/>
                        </a:rPr>
                        <a:t>2780</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Reedsburg Area Club</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18</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179963087"/>
                  </a:ext>
                </a:extLst>
              </a:tr>
              <a:tr h="317731">
                <a:tc>
                  <a:txBody>
                    <a:bodyPr/>
                    <a:lstStyle/>
                    <a:p>
                      <a:pPr algn="ctr" fontAlgn="b"/>
                      <a:r>
                        <a:rPr lang="en-US" sz="1200" u="none" strike="noStrike" dirty="0">
                          <a:effectLst/>
                        </a:rPr>
                        <a:t>C4</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u="none" strike="noStrike">
                          <a:effectLst/>
                        </a:rPr>
                        <a:t>588762</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Rolling Hills Toastmasters Club</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18</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675181242"/>
                  </a:ext>
                </a:extLst>
              </a:tr>
              <a:tr h="317731">
                <a:tc>
                  <a:txBody>
                    <a:bodyPr/>
                    <a:lstStyle/>
                    <a:p>
                      <a:pPr algn="ctr" fontAlgn="b"/>
                      <a:r>
                        <a:rPr lang="en-US" sz="1200" u="none" strike="noStrike" dirty="0">
                          <a:effectLst/>
                        </a:rPr>
                        <a:t>C4</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u="none" strike="noStrike">
                          <a:effectLst/>
                        </a:rPr>
                        <a:t>2672087</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Coulee Region Toastmasters</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8</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026146352"/>
                  </a:ext>
                </a:extLst>
              </a:tr>
              <a:tr h="330969">
                <a:tc>
                  <a:txBody>
                    <a:bodyPr/>
                    <a:lstStyle/>
                    <a:p>
                      <a:pPr algn="ctr" fontAlgn="b"/>
                      <a:r>
                        <a:rPr lang="en-US" sz="1200" i="1" u="none" strike="noStrike" dirty="0">
                          <a:effectLst/>
                        </a:rPr>
                        <a:t>C4</a:t>
                      </a:r>
                      <a:endParaRPr lang="en-US" sz="1200" b="0" i="1"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r" fontAlgn="b"/>
                      <a:r>
                        <a:rPr lang="en-US" sz="1200" i="1" u="none" strike="noStrike">
                          <a:effectLst/>
                        </a:rPr>
                        <a:t>411</a:t>
                      </a:r>
                      <a:endParaRPr lang="en-US" sz="1200" b="0" i="1"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i="1" u="none" strike="noStrike">
                          <a:effectLst/>
                        </a:rPr>
                        <a:t>La Crosse Area Toastmasters Club</a:t>
                      </a:r>
                      <a:endParaRPr lang="en-US" sz="1200" b="0" i="1"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i="1" u="none" strike="noStrike">
                          <a:effectLst/>
                        </a:rPr>
                        <a:t>Low</a:t>
                      </a:r>
                      <a:endParaRPr lang="en-US" sz="1200" b="0" i="1"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i="1" u="none" strike="noStrike" dirty="0">
                          <a:effectLst/>
                        </a:rPr>
                        <a:t>6</a:t>
                      </a:r>
                      <a:endParaRPr lang="en-US" sz="1200" b="0" i="1"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2975314"/>
                  </a:ext>
                </a:extLst>
              </a:tr>
            </a:tbl>
          </a:graphicData>
        </a:graphic>
      </p:graphicFrame>
      <p:sp>
        <p:nvSpPr>
          <p:cNvPr id="14" name="Text Placeholder 13">
            <a:extLst>
              <a:ext uri="{FF2B5EF4-FFF2-40B4-BE49-F238E27FC236}">
                <a16:creationId xmlns:a16="http://schemas.microsoft.com/office/drawing/2014/main" id="{3309A681-FF85-47F7-88F4-4C3034D67D6C}"/>
              </a:ext>
            </a:extLst>
          </p:cNvPr>
          <p:cNvSpPr>
            <a:spLocks noGrp="1"/>
          </p:cNvSpPr>
          <p:nvPr>
            <p:ph type="body" idx="1"/>
          </p:nvPr>
        </p:nvSpPr>
        <p:spPr/>
        <p:txBody>
          <a:bodyPr>
            <a:normAutofit/>
          </a:bodyPr>
          <a:lstStyle/>
          <a:p>
            <a:r>
              <a:rPr lang="en-US" sz="4000" u="sng" dirty="0"/>
              <a:t>Before</a:t>
            </a:r>
          </a:p>
        </p:txBody>
      </p:sp>
    </p:spTree>
    <p:extLst>
      <p:ext uri="{BB962C8B-B14F-4D97-AF65-F5344CB8AC3E}">
        <p14:creationId xmlns:p14="http://schemas.microsoft.com/office/powerpoint/2010/main" val="25061366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938D5358-94F2-426F-AFFE-3D289BC63764}"/>
              </a:ext>
            </a:extLst>
          </p:cNvPr>
          <p:cNvSpPr txBox="1"/>
          <p:nvPr/>
        </p:nvSpPr>
        <p:spPr>
          <a:xfrm>
            <a:off x="3892859" y="171162"/>
            <a:ext cx="4573252" cy="1477328"/>
          </a:xfrm>
          <a:prstGeom prst="rect">
            <a:avLst/>
          </a:prstGeom>
          <a:solidFill>
            <a:schemeClr val="bg1"/>
          </a:solidFill>
        </p:spPr>
        <p:txBody>
          <a:bodyPr wrap="square" rtlCol="0">
            <a:spAutoFit/>
          </a:bodyPr>
          <a:lstStyle/>
          <a:p>
            <a:r>
              <a:rPr lang="en-US" b="1" dirty="0">
                <a:solidFill>
                  <a:srgbClr val="002060"/>
                </a:solidFill>
                <a:effectLst>
                  <a:glow rad="228600">
                    <a:schemeClr val="accent4">
                      <a:satMod val="175000"/>
                      <a:alpha val="40000"/>
                    </a:schemeClr>
                  </a:glow>
                  <a:outerShdw blurRad="50800" dist="38100" dir="2700000" algn="tl" rotWithShape="0">
                    <a:prstClr val="black">
                      <a:alpha val="40000"/>
                    </a:prstClr>
                  </a:outerShdw>
                </a:effectLst>
              </a:rPr>
              <a:t>Blue</a:t>
            </a:r>
            <a:r>
              <a:rPr lang="en-US" dirty="0"/>
              <a:t> pushpins are from E1</a:t>
            </a:r>
          </a:p>
          <a:p>
            <a:r>
              <a:rPr lang="en-US" dirty="0">
                <a:solidFill>
                  <a:srgbClr val="FF0000"/>
                </a:solidFill>
                <a:effectLst>
                  <a:glow rad="228600">
                    <a:schemeClr val="accent4">
                      <a:satMod val="175000"/>
                      <a:alpha val="40000"/>
                    </a:schemeClr>
                  </a:glow>
                  <a:outerShdw blurRad="50800" dist="38100" dir="2700000" algn="tl" rotWithShape="0">
                    <a:prstClr val="black">
                      <a:alpha val="40000"/>
                    </a:prstClr>
                  </a:outerShdw>
                </a:effectLst>
              </a:rPr>
              <a:t>Red</a:t>
            </a:r>
            <a:r>
              <a:rPr lang="en-US" dirty="0"/>
              <a:t> pushpins are from E4</a:t>
            </a:r>
          </a:p>
          <a:p>
            <a:r>
              <a:rPr lang="en-US" dirty="0">
                <a:solidFill>
                  <a:srgbClr val="00B050"/>
                </a:solidFill>
                <a:effectLst>
                  <a:glow rad="228600">
                    <a:schemeClr val="accent4">
                      <a:satMod val="175000"/>
                      <a:alpha val="40000"/>
                    </a:schemeClr>
                  </a:glow>
                  <a:outerShdw blurRad="50800" dist="38100" dir="2700000" algn="tl" rotWithShape="0">
                    <a:prstClr val="black">
                      <a:alpha val="40000"/>
                    </a:prstClr>
                  </a:outerShdw>
                </a:effectLst>
              </a:rPr>
              <a:t>Green</a:t>
            </a:r>
            <a:r>
              <a:rPr lang="en-US" dirty="0"/>
              <a:t> pushpins are from E5</a:t>
            </a:r>
          </a:p>
          <a:p>
            <a:r>
              <a:rPr lang="en-US" dirty="0"/>
              <a:t>Question mark icons indicate clubs that are low or ineligible</a:t>
            </a:r>
          </a:p>
        </p:txBody>
      </p:sp>
      <p:pic>
        <p:nvPicPr>
          <p:cNvPr id="5" name="Picture 4">
            <a:extLst>
              <a:ext uri="{FF2B5EF4-FFF2-40B4-BE49-F238E27FC236}">
                <a16:creationId xmlns:a16="http://schemas.microsoft.com/office/drawing/2014/main" id="{F4E0112B-289C-4746-BC03-247B6B3141ED}"/>
              </a:ext>
            </a:extLst>
          </p:cNvPr>
          <p:cNvPicPr>
            <a:picLocks noChangeAspect="1"/>
          </p:cNvPicPr>
          <p:nvPr/>
        </p:nvPicPr>
        <p:blipFill>
          <a:blip r:embed="rId2"/>
          <a:stretch>
            <a:fillRect/>
          </a:stretch>
        </p:blipFill>
        <p:spPr>
          <a:xfrm>
            <a:off x="8466111" y="0"/>
            <a:ext cx="3607177" cy="6858000"/>
          </a:xfrm>
          <a:prstGeom prst="rect">
            <a:avLst/>
          </a:prstGeom>
        </p:spPr>
      </p:pic>
      <p:sp>
        <p:nvSpPr>
          <p:cNvPr id="19" name="Flowchart: Document 18">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rgbClr val="656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572C347-83FB-4F03-B7C3-0FCD76CEEAF1}"/>
              </a:ext>
            </a:extLst>
          </p:cNvPr>
          <p:cNvSpPr>
            <a:spLocks noGrp="1"/>
          </p:cNvSpPr>
          <p:nvPr>
            <p:ph type="title"/>
          </p:nvPr>
        </p:nvSpPr>
        <p:spPr>
          <a:xfrm>
            <a:off x="838200" y="171162"/>
            <a:ext cx="2840182" cy="2371148"/>
          </a:xfrm>
        </p:spPr>
        <p:txBody>
          <a:bodyPr vert="horz" lIns="91440" tIns="45720" rIns="91440" bIns="45720" rtlCol="0" anchor="ctr">
            <a:normAutofit/>
          </a:bodyPr>
          <a:lstStyle/>
          <a:p>
            <a:r>
              <a:rPr lang="en-US" sz="3200" kern="1200" dirty="0">
                <a:solidFill>
                  <a:srgbClr val="FFFFFF"/>
                </a:solidFill>
                <a:latin typeface="+mj-lt"/>
                <a:ea typeface="+mj-ea"/>
                <a:cs typeface="+mj-cs"/>
              </a:rPr>
              <a:t>E1, E4, and E5, Map View – </a:t>
            </a:r>
            <a:r>
              <a:rPr lang="en-US" sz="3200" b="1" u="sng" kern="1200" dirty="0">
                <a:solidFill>
                  <a:srgbClr val="FFFFFF"/>
                </a:solidFill>
                <a:latin typeface="+mj-lt"/>
                <a:ea typeface="+mj-ea"/>
                <a:cs typeface="+mj-cs"/>
              </a:rPr>
              <a:t>Before</a:t>
            </a:r>
            <a:r>
              <a:rPr lang="en-US" sz="3200" kern="1200" dirty="0">
                <a:solidFill>
                  <a:srgbClr val="FFFFFF"/>
                </a:solidFill>
                <a:latin typeface="+mj-lt"/>
                <a:ea typeface="+mj-ea"/>
                <a:cs typeface="+mj-cs"/>
              </a:rPr>
              <a:t> Alignment</a:t>
            </a:r>
          </a:p>
        </p:txBody>
      </p:sp>
      <p:sp>
        <p:nvSpPr>
          <p:cNvPr id="17" name="Oval 16">
            <a:extLst>
              <a:ext uri="{FF2B5EF4-FFF2-40B4-BE49-F238E27FC236}">
                <a16:creationId xmlns:a16="http://schemas.microsoft.com/office/drawing/2014/main" id="{29414926-9B26-4294-A382-8D8058E68830}"/>
              </a:ext>
            </a:extLst>
          </p:cNvPr>
          <p:cNvSpPr/>
          <p:nvPr/>
        </p:nvSpPr>
        <p:spPr>
          <a:xfrm>
            <a:off x="8583705" y="0"/>
            <a:ext cx="2937475" cy="2835667"/>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5B1E7F09-DD6E-4517-80B5-4B9024876400}"/>
              </a:ext>
            </a:extLst>
          </p:cNvPr>
          <p:cNvSpPr/>
          <p:nvPr/>
        </p:nvSpPr>
        <p:spPr>
          <a:xfrm>
            <a:off x="9877065" y="6021715"/>
            <a:ext cx="1264797" cy="836285"/>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0D0FAE1-2366-483F-95A8-1C066BC660CF}"/>
              </a:ext>
            </a:extLst>
          </p:cNvPr>
          <p:cNvSpPr/>
          <p:nvPr/>
        </p:nvSpPr>
        <p:spPr>
          <a:xfrm>
            <a:off x="9420043" y="4639413"/>
            <a:ext cx="1264797" cy="836285"/>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38049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4AB79EF-796B-4529-90C9-4DFDE92E4246}"/>
              </a:ext>
            </a:extLst>
          </p:cNvPr>
          <p:cNvPicPr>
            <a:picLocks noChangeAspect="1"/>
          </p:cNvPicPr>
          <p:nvPr/>
        </p:nvPicPr>
        <p:blipFill>
          <a:blip r:embed="rId2"/>
          <a:stretch>
            <a:fillRect/>
          </a:stretch>
        </p:blipFill>
        <p:spPr>
          <a:xfrm>
            <a:off x="8466111" y="0"/>
            <a:ext cx="3607177" cy="6858000"/>
          </a:xfrm>
          <a:prstGeom prst="rect">
            <a:avLst/>
          </a:prstGeom>
        </p:spPr>
      </p:pic>
      <p:sp>
        <p:nvSpPr>
          <p:cNvPr id="19" name="Flowchart: Document 18">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rgbClr val="656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572C347-83FB-4F03-B7C3-0FCD76CEEAF1}"/>
              </a:ext>
            </a:extLst>
          </p:cNvPr>
          <p:cNvSpPr>
            <a:spLocks noGrp="1"/>
          </p:cNvSpPr>
          <p:nvPr>
            <p:ph type="title"/>
          </p:nvPr>
        </p:nvSpPr>
        <p:spPr>
          <a:xfrm>
            <a:off x="838200" y="171162"/>
            <a:ext cx="2840182" cy="2371148"/>
          </a:xfrm>
        </p:spPr>
        <p:txBody>
          <a:bodyPr vert="horz" lIns="91440" tIns="45720" rIns="91440" bIns="45720" rtlCol="0" anchor="ctr">
            <a:normAutofit/>
          </a:bodyPr>
          <a:lstStyle/>
          <a:p>
            <a:r>
              <a:rPr lang="en-US" sz="3200" kern="1200" dirty="0">
                <a:solidFill>
                  <a:srgbClr val="FFFFFF"/>
                </a:solidFill>
                <a:latin typeface="+mj-lt"/>
                <a:ea typeface="+mj-ea"/>
                <a:cs typeface="+mj-cs"/>
              </a:rPr>
              <a:t>E1</a:t>
            </a:r>
            <a:r>
              <a:rPr lang="en-US" sz="3200" dirty="0">
                <a:solidFill>
                  <a:srgbClr val="FFFFFF"/>
                </a:solidFill>
              </a:rPr>
              <a:t> and</a:t>
            </a:r>
            <a:r>
              <a:rPr lang="en-US" sz="3200" kern="1200" dirty="0">
                <a:solidFill>
                  <a:srgbClr val="FFFFFF"/>
                </a:solidFill>
                <a:latin typeface="+mj-lt"/>
                <a:ea typeface="+mj-ea"/>
                <a:cs typeface="+mj-cs"/>
              </a:rPr>
              <a:t> E4, Map View – </a:t>
            </a:r>
            <a:r>
              <a:rPr lang="en-US" sz="3200" b="1" u="sng" kern="1200" dirty="0">
                <a:solidFill>
                  <a:srgbClr val="FFFFFF"/>
                </a:solidFill>
                <a:latin typeface="+mj-lt"/>
                <a:ea typeface="+mj-ea"/>
                <a:cs typeface="+mj-cs"/>
              </a:rPr>
              <a:t>After</a:t>
            </a:r>
            <a:r>
              <a:rPr lang="en-US" sz="3200" kern="1200" dirty="0">
                <a:solidFill>
                  <a:srgbClr val="FFFFFF"/>
                </a:solidFill>
                <a:latin typeface="+mj-lt"/>
                <a:ea typeface="+mj-ea"/>
                <a:cs typeface="+mj-cs"/>
              </a:rPr>
              <a:t> Alignment</a:t>
            </a:r>
          </a:p>
        </p:txBody>
      </p:sp>
      <p:sp>
        <p:nvSpPr>
          <p:cNvPr id="16" name="TextBox 15">
            <a:extLst>
              <a:ext uri="{FF2B5EF4-FFF2-40B4-BE49-F238E27FC236}">
                <a16:creationId xmlns:a16="http://schemas.microsoft.com/office/drawing/2014/main" id="{938D5358-94F2-426F-AFFE-3D289BC63764}"/>
              </a:ext>
            </a:extLst>
          </p:cNvPr>
          <p:cNvSpPr txBox="1"/>
          <p:nvPr/>
        </p:nvSpPr>
        <p:spPr>
          <a:xfrm>
            <a:off x="4086224" y="171162"/>
            <a:ext cx="4219577" cy="1077218"/>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The red oval is the new E4</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The blue oval is the new E1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prstClr val="black"/>
                </a:solidFill>
                <a:latin typeface="Calibri" panose="020F0502020204030204"/>
              </a:rPr>
              <a:t>Maximum extent is about 142 miles, ignoring Copper Country for now</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Oval 16">
            <a:extLst>
              <a:ext uri="{FF2B5EF4-FFF2-40B4-BE49-F238E27FC236}">
                <a16:creationId xmlns:a16="http://schemas.microsoft.com/office/drawing/2014/main" id="{29414926-9B26-4294-A382-8D8058E68830}"/>
              </a:ext>
            </a:extLst>
          </p:cNvPr>
          <p:cNvSpPr/>
          <p:nvPr/>
        </p:nvSpPr>
        <p:spPr>
          <a:xfrm>
            <a:off x="8568647" y="0"/>
            <a:ext cx="2809911" cy="511653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Oval 9">
            <a:extLst>
              <a:ext uri="{FF2B5EF4-FFF2-40B4-BE49-F238E27FC236}">
                <a16:creationId xmlns:a16="http://schemas.microsoft.com/office/drawing/2014/main" id="{40D0FAE1-2366-483F-95A8-1C066BC660CF}"/>
              </a:ext>
            </a:extLst>
          </p:cNvPr>
          <p:cNvSpPr/>
          <p:nvPr/>
        </p:nvSpPr>
        <p:spPr>
          <a:xfrm rot="20062164">
            <a:off x="9845008" y="5054721"/>
            <a:ext cx="1085231" cy="1746117"/>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99112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2C347-83FB-4F03-B7C3-0FCD76CEEAF1}"/>
              </a:ext>
            </a:extLst>
          </p:cNvPr>
          <p:cNvSpPr>
            <a:spLocks noGrp="1"/>
          </p:cNvSpPr>
          <p:nvPr>
            <p:ph type="title"/>
          </p:nvPr>
        </p:nvSpPr>
        <p:spPr/>
        <p:txBody>
          <a:bodyPr/>
          <a:lstStyle/>
          <a:p>
            <a:r>
              <a:rPr lang="en-US" dirty="0"/>
              <a:t>E1 and E4, Club View</a:t>
            </a:r>
          </a:p>
        </p:txBody>
      </p:sp>
      <p:sp>
        <p:nvSpPr>
          <p:cNvPr id="3" name="Text Placeholder 2">
            <a:extLst>
              <a:ext uri="{FF2B5EF4-FFF2-40B4-BE49-F238E27FC236}">
                <a16:creationId xmlns:a16="http://schemas.microsoft.com/office/drawing/2014/main" id="{E3F6CDF9-98A8-4D65-BFB7-D14DA9DA62AD}"/>
              </a:ext>
            </a:extLst>
          </p:cNvPr>
          <p:cNvSpPr>
            <a:spLocks noGrp="1"/>
          </p:cNvSpPr>
          <p:nvPr>
            <p:ph type="body" idx="1"/>
          </p:nvPr>
        </p:nvSpPr>
        <p:spPr/>
        <p:txBody>
          <a:bodyPr>
            <a:normAutofit/>
          </a:bodyPr>
          <a:lstStyle/>
          <a:p>
            <a:r>
              <a:rPr lang="en-US" sz="4000" u="sng" dirty="0"/>
              <a:t>Before</a:t>
            </a:r>
          </a:p>
        </p:txBody>
      </p:sp>
      <p:sp>
        <p:nvSpPr>
          <p:cNvPr id="5" name="Text Placeholder 4">
            <a:extLst>
              <a:ext uri="{FF2B5EF4-FFF2-40B4-BE49-F238E27FC236}">
                <a16:creationId xmlns:a16="http://schemas.microsoft.com/office/drawing/2014/main" id="{723A1C95-B6DB-49C1-A20E-10406447EBB2}"/>
              </a:ext>
            </a:extLst>
          </p:cNvPr>
          <p:cNvSpPr>
            <a:spLocks noGrp="1"/>
          </p:cNvSpPr>
          <p:nvPr>
            <p:ph type="body" sz="quarter" idx="3"/>
          </p:nvPr>
        </p:nvSpPr>
        <p:spPr/>
        <p:txBody>
          <a:bodyPr>
            <a:normAutofit/>
          </a:bodyPr>
          <a:lstStyle/>
          <a:p>
            <a:r>
              <a:rPr lang="en-US" sz="4000" u="sng" dirty="0"/>
              <a:t>After</a:t>
            </a:r>
          </a:p>
        </p:txBody>
      </p:sp>
      <p:graphicFrame>
        <p:nvGraphicFramePr>
          <p:cNvPr id="11" name="Content Placeholder 10">
            <a:extLst>
              <a:ext uri="{FF2B5EF4-FFF2-40B4-BE49-F238E27FC236}">
                <a16:creationId xmlns:a16="http://schemas.microsoft.com/office/drawing/2014/main" id="{A5DB8D68-3EC7-4410-AC4B-A57FF842708D}"/>
              </a:ext>
            </a:extLst>
          </p:cNvPr>
          <p:cNvGraphicFramePr>
            <a:graphicFrameLocks noGrp="1"/>
          </p:cNvGraphicFramePr>
          <p:nvPr>
            <p:ph sz="half" idx="2"/>
            <p:extLst>
              <p:ext uri="{D42A27DB-BD31-4B8C-83A1-F6EECF244321}">
                <p14:modId xmlns:p14="http://schemas.microsoft.com/office/powerpoint/2010/main" val="721911856"/>
              </p:ext>
            </p:extLst>
          </p:nvPr>
        </p:nvGraphicFramePr>
        <p:xfrm>
          <a:off x="370114" y="2505075"/>
          <a:ext cx="5627461" cy="3987800"/>
        </p:xfrm>
        <a:graphic>
          <a:graphicData uri="http://schemas.openxmlformats.org/drawingml/2006/table">
            <a:tbl>
              <a:tblPr>
                <a:tableStyleId>{5C22544A-7EE6-4342-B048-85BDC9FD1C3A}</a:tableStyleId>
              </a:tblPr>
              <a:tblGrid>
                <a:gridCol w="370589">
                  <a:extLst>
                    <a:ext uri="{9D8B030D-6E8A-4147-A177-3AD203B41FA5}">
                      <a16:colId xmlns:a16="http://schemas.microsoft.com/office/drawing/2014/main" val="2068996025"/>
                    </a:ext>
                  </a:extLst>
                </a:gridCol>
                <a:gridCol w="700001">
                  <a:extLst>
                    <a:ext uri="{9D8B030D-6E8A-4147-A177-3AD203B41FA5}">
                      <a16:colId xmlns:a16="http://schemas.microsoft.com/office/drawing/2014/main" val="3969964213"/>
                    </a:ext>
                  </a:extLst>
                </a:gridCol>
                <a:gridCol w="315687">
                  <a:extLst>
                    <a:ext uri="{9D8B030D-6E8A-4147-A177-3AD203B41FA5}">
                      <a16:colId xmlns:a16="http://schemas.microsoft.com/office/drawing/2014/main" val="2568576013"/>
                    </a:ext>
                  </a:extLst>
                </a:gridCol>
                <a:gridCol w="672550">
                  <a:extLst>
                    <a:ext uri="{9D8B030D-6E8A-4147-A177-3AD203B41FA5}">
                      <a16:colId xmlns:a16="http://schemas.microsoft.com/office/drawing/2014/main" val="3959845923"/>
                    </a:ext>
                  </a:extLst>
                </a:gridCol>
                <a:gridCol w="2209808">
                  <a:extLst>
                    <a:ext uri="{9D8B030D-6E8A-4147-A177-3AD203B41FA5}">
                      <a16:colId xmlns:a16="http://schemas.microsoft.com/office/drawing/2014/main" val="2937459611"/>
                    </a:ext>
                  </a:extLst>
                </a:gridCol>
                <a:gridCol w="809805">
                  <a:extLst>
                    <a:ext uri="{9D8B030D-6E8A-4147-A177-3AD203B41FA5}">
                      <a16:colId xmlns:a16="http://schemas.microsoft.com/office/drawing/2014/main" val="1033879485"/>
                    </a:ext>
                  </a:extLst>
                </a:gridCol>
                <a:gridCol w="549021">
                  <a:extLst>
                    <a:ext uri="{9D8B030D-6E8A-4147-A177-3AD203B41FA5}">
                      <a16:colId xmlns:a16="http://schemas.microsoft.com/office/drawing/2014/main" val="3291478061"/>
                    </a:ext>
                  </a:extLst>
                </a:gridCol>
              </a:tblGrid>
              <a:tr h="731705">
                <a:tc>
                  <a:txBody>
                    <a:bodyPr/>
                    <a:lstStyle/>
                    <a:p>
                      <a:pPr algn="ctr" fontAlgn="b"/>
                      <a:r>
                        <a:rPr lang="en-US" sz="1200" u="sng" strike="noStrike">
                          <a:effectLst/>
                        </a:rPr>
                        <a:t>Before</a:t>
                      </a:r>
                      <a:endParaRPr lang="en-US" sz="1200" b="1" i="0" u="sng" strike="noStrike">
                        <a:solidFill>
                          <a:srgbClr val="000000"/>
                        </a:solidFill>
                        <a:effectLst/>
                        <a:latin typeface="Calibri" panose="020F0502020204030204" pitchFamily="34" charset="0"/>
                      </a:endParaRPr>
                    </a:p>
                  </a:txBody>
                  <a:tcPr marL="0" marR="0" marT="0" marB="0" vert="vert27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a:effectLst/>
                        </a:rPr>
                        <a:t>Club #</a:t>
                      </a:r>
                      <a:endParaRPr lang="en-US" sz="1200" b="1" i="0" u="sng"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a:effectLst/>
                        </a:rPr>
                        <a:t>After</a:t>
                      </a:r>
                      <a:endParaRPr lang="en-US" sz="1200" b="1" i="0" u="sng" strike="noStrike">
                        <a:solidFill>
                          <a:srgbClr val="000000"/>
                        </a:solidFill>
                        <a:effectLst/>
                        <a:latin typeface="Calibri" panose="020F0502020204030204" pitchFamily="34" charset="0"/>
                      </a:endParaRPr>
                    </a:p>
                  </a:txBody>
                  <a:tcPr marL="0" marR="0" marT="0" marB="0" vert="vert27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a:effectLst/>
                        </a:rPr>
                        <a:t>Move?</a:t>
                      </a:r>
                      <a:endParaRPr lang="en-US" sz="1200" b="1" i="0" u="sng"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a:effectLst/>
                        </a:rPr>
                        <a:t>Club Name</a:t>
                      </a:r>
                      <a:endParaRPr lang="en-US" sz="1200" b="1" i="0" u="sng"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dirty="0">
                          <a:effectLst/>
                        </a:rPr>
                        <a:t>Club Status</a:t>
                      </a:r>
                      <a:endParaRPr lang="en-US" sz="1200" b="1" i="0" u="sng"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dirty="0">
                          <a:effectLst/>
                        </a:rPr>
                        <a:t>Active</a:t>
                      </a:r>
                      <a:endParaRPr lang="en-US" sz="1200" b="1" i="0" u="sng"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6958206"/>
                  </a:ext>
                </a:extLst>
              </a:tr>
              <a:tr h="292683">
                <a:tc>
                  <a:txBody>
                    <a:bodyPr/>
                    <a:lstStyle/>
                    <a:p>
                      <a:pPr algn="ctr" fontAlgn="b"/>
                      <a:r>
                        <a:rPr lang="en-US" sz="1200" i="1" u="none" strike="noStrike" dirty="0">
                          <a:effectLst/>
                        </a:rPr>
                        <a:t>E1</a:t>
                      </a:r>
                      <a:endParaRPr lang="en-US" sz="1200" b="0" i="1"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tcPr>
                </a:tc>
                <a:tc>
                  <a:txBody>
                    <a:bodyPr/>
                    <a:lstStyle/>
                    <a:p>
                      <a:pPr algn="r" fontAlgn="b"/>
                      <a:r>
                        <a:rPr lang="en-US" sz="1200" i="1" u="none" strike="noStrike" dirty="0">
                          <a:effectLst/>
                        </a:rPr>
                        <a:t>1816</a:t>
                      </a:r>
                      <a:endParaRPr lang="en-US" sz="1200" b="0" i="1" u="none" strike="noStrike" dirty="0">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i="1" u="none" strike="noStrike" dirty="0">
                          <a:effectLst/>
                        </a:rPr>
                        <a:t>E1</a:t>
                      </a:r>
                      <a:endParaRPr lang="en-US" sz="1200" b="0" i="1" u="none" strike="noStrike" dirty="0">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ctr" fontAlgn="b"/>
                      <a:r>
                        <a:rPr lang="en-US" sz="1200" i="1" u="none" strike="noStrike" dirty="0">
                          <a:effectLst/>
                        </a:rPr>
                        <a:t>FALSE</a:t>
                      </a:r>
                      <a:endParaRPr lang="en-US" sz="1200" b="0" i="1" u="none" strike="noStrike" dirty="0">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i="1" u="none" strike="noStrike">
                          <a:effectLst/>
                        </a:rPr>
                        <a:t>Speakez's Club</a:t>
                      </a:r>
                      <a:endParaRPr lang="en-US" sz="1200" b="0" i="1"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i="1" u="none" strike="noStrike">
                          <a:effectLst/>
                        </a:rPr>
                        <a:t>Active</a:t>
                      </a:r>
                      <a:endParaRPr lang="en-US" sz="1200" b="0" i="1"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ctr" fontAlgn="b"/>
                      <a:r>
                        <a:rPr lang="en-US" sz="1200" i="1" u="none" strike="noStrike" dirty="0">
                          <a:effectLst/>
                        </a:rPr>
                        <a:t>13</a:t>
                      </a:r>
                      <a:endParaRPr lang="en-US" sz="1200" b="0" i="1"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921955969"/>
                  </a:ext>
                </a:extLst>
              </a:tr>
              <a:tr h="292683">
                <a:tc>
                  <a:txBody>
                    <a:bodyPr/>
                    <a:lstStyle/>
                    <a:p>
                      <a:pPr algn="ctr" fontAlgn="b"/>
                      <a:r>
                        <a:rPr lang="en-US" sz="1200" u="none" strike="noStrike">
                          <a:effectLst/>
                        </a:rPr>
                        <a:t>E1</a:t>
                      </a:r>
                      <a:endParaRPr lang="en-US" sz="1200" b="0" i="0" u="none" strike="noStrike">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u="none" strike="noStrike" dirty="0">
                          <a:effectLst/>
                        </a:rPr>
                        <a:t>2121</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a:effectLst/>
                        </a:rPr>
                        <a:t>E1</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a:effectLst/>
                        </a:rPr>
                        <a:t>FALSE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a:effectLst/>
                        </a:rPr>
                        <a:t>Sheboygan Club 2121</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12</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9603290"/>
                  </a:ext>
                </a:extLst>
              </a:tr>
              <a:tr h="292683">
                <a:tc>
                  <a:txBody>
                    <a:bodyPr/>
                    <a:lstStyle/>
                    <a:p>
                      <a:pPr algn="ctr" fontAlgn="b"/>
                      <a:r>
                        <a:rPr lang="en-US" sz="1200" u="none" strike="noStrike">
                          <a:effectLst/>
                        </a:rPr>
                        <a:t>E1</a:t>
                      </a:r>
                      <a:endParaRPr lang="en-US" sz="1200" b="0" i="0" u="none" strike="noStrike">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u="none" strike="noStrike">
                          <a:effectLst/>
                        </a:rPr>
                        <a:t>2342254</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a:effectLst/>
                        </a:rPr>
                        <a:t>E1</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FALSE</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a:effectLst/>
                        </a:rPr>
                        <a:t>Plymouth Toastmasters Club</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a:effectLst/>
                        </a:rPr>
                        <a:t>Active</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8</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30480439"/>
                  </a:ext>
                </a:extLst>
              </a:tr>
              <a:tr h="304877">
                <a:tc>
                  <a:txBody>
                    <a:bodyPr/>
                    <a:lstStyle/>
                    <a:p>
                      <a:pPr algn="ctr" fontAlgn="b"/>
                      <a:r>
                        <a:rPr lang="en-US" sz="1200" u="none" strike="noStrike">
                          <a:effectLst/>
                        </a:rPr>
                        <a:t>E1</a:t>
                      </a:r>
                      <a:endParaRPr lang="en-US" sz="1200" b="0" i="0" u="none" strike="noStrike">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rPr>
                        <a:t>7266653</a:t>
                      </a:r>
                      <a:endParaRPr lang="en-US" sz="1200" b="0" i="0" u="none"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E1</a:t>
                      </a:r>
                      <a:endParaRPr lang="en-US" sz="1200" b="0" i="0" u="none"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FALSE</a:t>
                      </a:r>
                      <a:endParaRPr lang="en-US" sz="1200" b="0" i="0" u="none"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Johnsonville Toastmasters Club</a:t>
                      </a:r>
                      <a:endParaRPr lang="en-US" sz="1200" b="0" i="0" u="none"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17</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6039959"/>
                  </a:ext>
                </a:extLst>
              </a:tr>
              <a:tr h="292683">
                <a:tc>
                  <a:txBody>
                    <a:bodyPr/>
                    <a:lstStyle/>
                    <a:p>
                      <a:pPr algn="ctr" fontAlgn="b"/>
                      <a:r>
                        <a:rPr lang="en-US" sz="1200" u="none" strike="noStrike" dirty="0">
                          <a:effectLst/>
                        </a:rPr>
                        <a:t>E4</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tcPr>
                </a:tc>
                <a:tc>
                  <a:txBody>
                    <a:bodyPr/>
                    <a:lstStyle/>
                    <a:p>
                      <a:pPr algn="r" fontAlgn="b"/>
                      <a:r>
                        <a:rPr lang="en-US" sz="1200" u="none" strike="noStrike" dirty="0">
                          <a:effectLst/>
                        </a:rPr>
                        <a:t>1350</a:t>
                      </a:r>
                      <a:endParaRPr lang="en-US" sz="1200" b="0" i="0" u="none" strike="noStrike" dirty="0">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dirty="0">
                          <a:effectLst/>
                        </a:rPr>
                        <a:t>E4</a:t>
                      </a:r>
                      <a:endParaRPr lang="en-US" sz="1200" b="0" i="0" u="none" strike="noStrike" dirty="0">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ctr" fontAlgn="b"/>
                      <a:r>
                        <a:rPr lang="en-US" sz="1200" u="none" strike="noStrike" dirty="0">
                          <a:effectLst/>
                        </a:rPr>
                        <a:t>FALSE</a:t>
                      </a:r>
                      <a:endParaRPr lang="en-US" sz="1200" b="0" i="0" u="none" strike="noStrike" dirty="0">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dirty="0">
                          <a:effectLst/>
                        </a:rPr>
                        <a:t>Green Bay </a:t>
                      </a:r>
                      <a:r>
                        <a:rPr lang="en-US" sz="1200" u="none" strike="noStrike" dirty="0" err="1">
                          <a:effectLst/>
                        </a:rPr>
                        <a:t>Yackers</a:t>
                      </a:r>
                      <a:endParaRPr lang="en-US" sz="1200" b="0" i="0" u="none" strike="noStrike" dirty="0">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ctr" fontAlgn="b"/>
                      <a:r>
                        <a:rPr lang="en-US" sz="1200" u="none" strike="noStrike" dirty="0">
                          <a:effectLst/>
                        </a:rPr>
                        <a:t>10</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2747337"/>
                  </a:ext>
                </a:extLst>
              </a:tr>
              <a:tr h="292683">
                <a:tc>
                  <a:txBody>
                    <a:bodyPr/>
                    <a:lstStyle/>
                    <a:p>
                      <a:pPr algn="ctr" fontAlgn="b"/>
                      <a:r>
                        <a:rPr lang="en-US" sz="1200" i="1" u="none" strike="noStrike">
                          <a:effectLst/>
                        </a:rPr>
                        <a:t>E4</a:t>
                      </a:r>
                      <a:endParaRPr lang="en-US" sz="1200" b="0" i="1" u="none" strike="noStrike">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i="1" u="none" strike="noStrike" dirty="0">
                          <a:effectLst/>
                        </a:rPr>
                        <a:t>7567</a:t>
                      </a:r>
                      <a:endParaRPr lang="en-US" sz="1200" b="0" i="1"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i="1" u="none" strike="noStrike" dirty="0">
                          <a:effectLst/>
                        </a:rPr>
                        <a:t>E4</a:t>
                      </a:r>
                      <a:endParaRPr lang="en-US" sz="1200" b="0" i="1"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i="1" u="none" strike="noStrike" dirty="0">
                          <a:effectLst/>
                        </a:rPr>
                        <a:t>FALSE</a:t>
                      </a:r>
                      <a:endParaRPr lang="en-US" sz="1200" b="0" i="1"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i="1" u="none" strike="noStrike" dirty="0">
                          <a:effectLst/>
                        </a:rPr>
                        <a:t>Schneider Toastmasters Club</a:t>
                      </a:r>
                      <a:endParaRPr lang="en-US" sz="1200" b="0" i="1"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i="1" u="none" strike="noStrike">
                          <a:effectLst/>
                        </a:rPr>
                        <a:t>Ineligible</a:t>
                      </a:r>
                      <a:endParaRPr lang="en-US" sz="1200" b="0" i="1"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i="1" u="none" strike="noStrike" dirty="0">
                          <a:effectLst/>
                        </a:rPr>
                        <a:t>2</a:t>
                      </a:r>
                      <a:endParaRPr lang="en-US" sz="1200" b="0" i="1"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195013695"/>
                  </a:ext>
                </a:extLst>
              </a:tr>
              <a:tr h="292683">
                <a:tc>
                  <a:txBody>
                    <a:bodyPr/>
                    <a:lstStyle/>
                    <a:p>
                      <a:pPr algn="ctr" fontAlgn="b"/>
                      <a:r>
                        <a:rPr lang="en-US" sz="1200" u="none" strike="noStrike">
                          <a:effectLst/>
                        </a:rPr>
                        <a:t>E4</a:t>
                      </a:r>
                      <a:endParaRPr lang="en-US" sz="1200" b="0" i="0" u="none" strike="noStrike">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u="none" strike="noStrike" dirty="0">
                          <a:effectLst/>
                        </a:rPr>
                        <a:t>1138028</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E4</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FALSE</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a:effectLst/>
                        </a:rPr>
                        <a:t>Leading Voices</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18</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277352808"/>
                  </a:ext>
                </a:extLst>
              </a:tr>
              <a:tr h="304877">
                <a:tc>
                  <a:txBody>
                    <a:bodyPr/>
                    <a:lstStyle/>
                    <a:p>
                      <a:pPr algn="ctr" fontAlgn="b"/>
                      <a:r>
                        <a:rPr lang="en-US" sz="1200" u="none" strike="noStrike" dirty="0">
                          <a:effectLst/>
                        </a:rPr>
                        <a:t>E4</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r" fontAlgn="b"/>
                      <a:r>
                        <a:rPr lang="en-US" sz="1200" u="none" strike="noStrike" dirty="0">
                          <a:effectLst/>
                        </a:rPr>
                        <a:t>1214450</a:t>
                      </a:r>
                      <a:endParaRPr lang="en-US" sz="1200" b="0" i="0" u="none"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u="none" strike="noStrike">
                          <a:effectLst/>
                        </a:rPr>
                        <a:t>E4</a:t>
                      </a:r>
                      <a:endParaRPr lang="en-US" sz="1200" b="0" i="0"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none" strike="noStrike">
                          <a:effectLst/>
                        </a:rPr>
                        <a:t>FALSE</a:t>
                      </a:r>
                      <a:endParaRPr lang="en-US" sz="1200" b="0" i="0"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Talk of the Town</a:t>
                      </a:r>
                      <a:endParaRPr lang="en-US" sz="1200" b="0" i="0" u="none"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Active</a:t>
                      </a:r>
                      <a:endParaRPr lang="en-US" sz="1200" b="0" i="0" u="none"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16</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3065123"/>
                  </a:ext>
                </a:extLst>
              </a:tr>
              <a:tr h="292683">
                <a:tc>
                  <a:txBody>
                    <a:bodyPr/>
                    <a:lstStyle/>
                    <a:p>
                      <a:pPr algn="ctr" fontAlgn="b"/>
                      <a:r>
                        <a:rPr lang="en-US" sz="1200" u="none" strike="noStrike" dirty="0">
                          <a:effectLst/>
                        </a:rPr>
                        <a:t>E5</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tcPr>
                </a:tc>
                <a:tc>
                  <a:txBody>
                    <a:bodyPr/>
                    <a:lstStyle/>
                    <a:p>
                      <a:pPr algn="r" fontAlgn="b"/>
                      <a:r>
                        <a:rPr lang="en-US" sz="1200" u="none" strike="noStrike">
                          <a:effectLst/>
                        </a:rPr>
                        <a:t>3834</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a:effectLst/>
                        </a:rPr>
                        <a:t>E4</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ctr" fontAlgn="b"/>
                      <a:r>
                        <a:rPr lang="en-US" sz="1200" u="none" strike="noStrike">
                          <a:effectLst/>
                        </a:rPr>
                        <a:t>TRUE</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dirty="0" err="1">
                          <a:effectLst/>
                        </a:rPr>
                        <a:t>Superiorland</a:t>
                      </a:r>
                      <a:r>
                        <a:rPr lang="en-US" sz="1200" u="none" strike="noStrike" dirty="0">
                          <a:effectLst/>
                        </a:rPr>
                        <a:t> Toastmasters Club</a:t>
                      </a:r>
                      <a:endParaRPr lang="en-US" sz="1200" b="0" i="0" u="none" strike="noStrike" dirty="0">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ctr" fontAlgn="b"/>
                      <a:r>
                        <a:rPr lang="en-US" sz="1200" u="none" strike="noStrike" dirty="0">
                          <a:effectLst/>
                        </a:rPr>
                        <a:t>8</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674441351"/>
                  </a:ext>
                </a:extLst>
              </a:tr>
              <a:tr h="292683">
                <a:tc>
                  <a:txBody>
                    <a:bodyPr/>
                    <a:lstStyle/>
                    <a:p>
                      <a:pPr algn="ctr" fontAlgn="b"/>
                      <a:r>
                        <a:rPr lang="en-US" sz="1200" i="1" u="none" strike="noStrike" dirty="0">
                          <a:effectLst/>
                        </a:rPr>
                        <a:t>E5</a:t>
                      </a:r>
                      <a:endParaRPr lang="en-US" sz="1200" b="0" i="1"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i="1" u="none" strike="noStrike">
                          <a:effectLst/>
                        </a:rPr>
                        <a:t>3951105</a:t>
                      </a:r>
                      <a:endParaRPr lang="en-US" sz="1200" b="0" i="1"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i="1" u="none" strike="noStrike" dirty="0">
                          <a:effectLst/>
                        </a:rPr>
                        <a:t>E1</a:t>
                      </a:r>
                      <a:endParaRPr lang="en-US" sz="1200" b="0" i="1"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i="1" u="none" strike="noStrike">
                          <a:effectLst/>
                        </a:rPr>
                        <a:t>TRUE</a:t>
                      </a:r>
                      <a:endParaRPr lang="en-US" sz="1200" b="0" i="1"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i="1" u="none" strike="noStrike">
                          <a:effectLst/>
                        </a:rPr>
                        <a:t>Copper Country Toastmasters</a:t>
                      </a:r>
                      <a:endParaRPr lang="en-US" sz="1200" b="0" i="1"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i="1" u="none" strike="noStrike" dirty="0">
                          <a:effectLst/>
                        </a:rPr>
                        <a:t>Ineligible</a:t>
                      </a:r>
                      <a:endParaRPr lang="en-US" sz="1200" b="0" i="1"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i="1" u="none" strike="noStrike" dirty="0">
                          <a:effectLst/>
                        </a:rPr>
                        <a:t>0</a:t>
                      </a:r>
                      <a:endParaRPr lang="en-US" sz="1200" b="0" i="1"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392139254"/>
                  </a:ext>
                </a:extLst>
              </a:tr>
              <a:tr h="304877">
                <a:tc>
                  <a:txBody>
                    <a:bodyPr/>
                    <a:lstStyle/>
                    <a:p>
                      <a:pPr algn="ctr" fontAlgn="b"/>
                      <a:r>
                        <a:rPr lang="en-US" sz="1200" u="none" strike="noStrike" dirty="0">
                          <a:effectLst/>
                        </a:rPr>
                        <a:t>E5</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r" fontAlgn="b"/>
                      <a:r>
                        <a:rPr lang="en-US" sz="1200" u="none" strike="noStrike">
                          <a:effectLst/>
                        </a:rPr>
                        <a:t>4299987</a:t>
                      </a:r>
                      <a:endParaRPr lang="en-US" sz="1200" b="0" i="0"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u="none" strike="noStrike">
                          <a:effectLst/>
                        </a:rPr>
                        <a:t>E4</a:t>
                      </a:r>
                      <a:endParaRPr lang="en-US" sz="1200" b="0" i="0"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none" strike="noStrike">
                          <a:effectLst/>
                        </a:rPr>
                        <a:t>TRUE</a:t>
                      </a:r>
                      <a:endParaRPr lang="en-US" sz="1200" b="0" i="0"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u="none" strike="noStrike">
                          <a:effectLst/>
                        </a:rPr>
                        <a:t>Toastmasters of the Northwoods</a:t>
                      </a:r>
                      <a:endParaRPr lang="en-US" sz="1200" b="0" i="0"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10</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9471520"/>
                  </a:ext>
                </a:extLst>
              </a:tr>
            </a:tbl>
          </a:graphicData>
        </a:graphic>
      </p:graphicFrame>
      <p:graphicFrame>
        <p:nvGraphicFramePr>
          <p:cNvPr id="12" name="Content Placeholder 11">
            <a:extLst>
              <a:ext uri="{FF2B5EF4-FFF2-40B4-BE49-F238E27FC236}">
                <a16:creationId xmlns:a16="http://schemas.microsoft.com/office/drawing/2014/main" id="{4B94DB3C-03C0-4120-8011-5329D8C4C5CD}"/>
              </a:ext>
            </a:extLst>
          </p:cNvPr>
          <p:cNvGraphicFramePr>
            <a:graphicFrameLocks noGrp="1"/>
          </p:cNvGraphicFramePr>
          <p:nvPr>
            <p:ph sz="quarter" idx="4"/>
            <p:extLst>
              <p:ext uri="{D42A27DB-BD31-4B8C-83A1-F6EECF244321}">
                <p14:modId xmlns:p14="http://schemas.microsoft.com/office/powerpoint/2010/main" val="1294644706"/>
              </p:ext>
            </p:extLst>
          </p:nvPr>
        </p:nvGraphicFramePr>
        <p:xfrm>
          <a:off x="6194426" y="2505075"/>
          <a:ext cx="5540373" cy="3987801"/>
        </p:xfrm>
        <a:graphic>
          <a:graphicData uri="http://schemas.openxmlformats.org/drawingml/2006/table">
            <a:tbl>
              <a:tblPr>
                <a:tableStyleId>{5C22544A-7EE6-4342-B048-85BDC9FD1C3A}</a:tableStyleId>
              </a:tblPr>
              <a:tblGrid>
                <a:gridCol w="308588">
                  <a:extLst>
                    <a:ext uri="{9D8B030D-6E8A-4147-A177-3AD203B41FA5}">
                      <a16:colId xmlns:a16="http://schemas.microsoft.com/office/drawing/2014/main" val="1599932542"/>
                    </a:ext>
                  </a:extLst>
                </a:gridCol>
                <a:gridCol w="698753">
                  <a:extLst>
                    <a:ext uri="{9D8B030D-6E8A-4147-A177-3AD203B41FA5}">
                      <a16:colId xmlns:a16="http://schemas.microsoft.com/office/drawing/2014/main" val="3860535869"/>
                    </a:ext>
                  </a:extLst>
                </a:gridCol>
                <a:gridCol w="3063462">
                  <a:extLst>
                    <a:ext uri="{9D8B030D-6E8A-4147-A177-3AD203B41FA5}">
                      <a16:colId xmlns:a16="http://schemas.microsoft.com/office/drawing/2014/main" val="3000732272"/>
                    </a:ext>
                  </a:extLst>
                </a:gridCol>
                <a:gridCol w="914400">
                  <a:extLst>
                    <a:ext uri="{9D8B030D-6E8A-4147-A177-3AD203B41FA5}">
                      <a16:colId xmlns:a16="http://schemas.microsoft.com/office/drawing/2014/main" val="988150857"/>
                    </a:ext>
                  </a:extLst>
                </a:gridCol>
                <a:gridCol w="555170">
                  <a:extLst>
                    <a:ext uri="{9D8B030D-6E8A-4147-A177-3AD203B41FA5}">
                      <a16:colId xmlns:a16="http://schemas.microsoft.com/office/drawing/2014/main" val="1386715378"/>
                    </a:ext>
                  </a:extLst>
                </a:gridCol>
              </a:tblGrid>
              <a:tr h="609601">
                <a:tc>
                  <a:txBody>
                    <a:bodyPr/>
                    <a:lstStyle/>
                    <a:p>
                      <a:pPr algn="ctr" fontAlgn="b"/>
                      <a:r>
                        <a:rPr lang="en-US" sz="1200" u="sng" strike="noStrike" dirty="0">
                          <a:effectLst/>
                        </a:rPr>
                        <a:t>After</a:t>
                      </a:r>
                      <a:endParaRPr lang="en-US" sz="1200" b="1" i="0" u="sng" strike="noStrike" dirty="0">
                        <a:solidFill>
                          <a:srgbClr val="000000"/>
                        </a:solidFill>
                        <a:effectLst/>
                        <a:latin typeface="Calibri" panose="020F0502020204030204" pitchFamily="34" charset="0"/>
                      </a:endParaRPr>
                    </a:p>
                  </a:txBody>
                  <a:tcPr marL="0" marR="0" marT="0" marB="0" vert="vert27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dirty="0">
                          <a:effectLst/>
                        </a:rPr>
                        <a:t>Club #</a:t>
                      </a:r>
                      <a:endParaRPr lang="en-US" sz="1200" b="1" i="0" u="sng"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a:effectLst/>
                        </a:rPr>
                        <a:t>Club Name</a:t>
                      </a:r>
                      <a:endParaRPr lang="en-US" sz="1200" b="1" i="0" u="sng"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a:effectLst/>
                        </a:rPr>
                        <a:t>Club Status</a:t>
                      </a:r>
                      <a:endParaRPr lang="en-US" sz="1200" b="1" i="0" u="sng"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dirty="0">
                          <a:effectLst/>
                        </a:rPr>
                        <a:t>Active</a:t>
                      </a:r>
                      <a:endParaRPr lang="en-US" sz="1200" b="1" i="0" u="sng"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7868087"/>
                  </a:ext>
                </a:extLst>
              </a:tr>
              <a:tr h="304800">
                <a:tc>
                  <a:txBody>
                    <a:bodyPr/>
                    <a:lstStyle/>
                    <a:p>
                      <a:pPr algn="ctr" fontAlgn="b"/>
                      <a:r>
                        <a:rPr lang="en-US" sz="1200" i="1" u="none" strike="noStrike" dirty="0">
                          <a:effectLst/>
                        </a:rPr>
                        <a:t>E1</a:t>
                      </a:r>
                      <a:endParaRPr lang="en-US" sz="1200" b="1" i="1"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tcPr>
                </a:tc>
                <a:tc>
                  <a:txBody>
                    <a:bodyPr/>
                    <a:lstStyle/>
                    <a:p>
                      <a:pPr algn="r" fontAlgn="b"/>
                      <a:r>
                        <a:rPr lang="en-US" sz="1200" i="1" u="none" strike="noStrike">
                          <a:effectLst/>
                        </a:rPr>
                        <a:t>1816</a:t>
                      </a:r>
                      <a:endParaRPr lang="en-US" sz="1200" b="1" i="1"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i="1" u="none" strike="noStrike" dirty="0" err="1">
                          <a:effectLst/>
                        </a:rPr>
                        <a:t>Speakez's</a:t>
                      </a:r>
                      <a:r>
                        <a:rPr lang="en-US" sz="1200" i="1" u="none" strike="noStrike" dirty="0">
                          <a:effectLst/>
                        </a:rPr>
                        <a:t> Club</a:t>
                      </a:r>
                      <a:endParaRPr lang="en-US" sz="1200" b="1" i="1" u="none" strike="noStrike" dirty="0">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i="1" u="none" strike="noStrike">
                          <a:effectLst/>
                        </a:rPr>
                        <a:t>Active</a:t>
                      </a:r>
                      <a:endParaRPr lang="en-US" sz="1200" b="1" i="1"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ctr" fontAlgn="b"/>
                      <a:r>
                        <a:rPr lang="en-US" sz="1200" i="1" u="none" strike="noStrike" dirty="0">
                          <a:effectLst/>
                        </a:rPr>
                        <a:t>13</a:t>
                      </a:r>
                      <a:endParaRPr lang="en-US" sz="1200" b="1" i="1"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734628923"/>
                  </a:ext>
                </a:extLst>
              </a:tr>
              <a:tr h="304800">
                <a:tc>
                  <a:txBody>
                    <a:bodyPr/>
                    <a:lstStyle/>
                    <a:p>
                      <a:pPr algn="ctr" fontAlgn="b"/>
                      <a:r>
                        <a:rPr lang="en-US" sz="1200" u="none" strike="noStrike" dirty="0">
                          <a:effectLst/>
                        </a:rPr>
                        <a:t>E1</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u="none" strike="noStrike">
                          <a:effectLst/>
                        </a:rPr>
                        <a:t>2121</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a:effectLst/>
                        </a:rPr>
                        <a:t>Sheboygan Club 2121</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12</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897342656"/>
                  </a:ext>
                </a:extLst>
              </a:tr>
              <a:tr h="304800">
                <a:tc>
                  <a:txBody>
                    <a:bodyPr/>
                    <a:lstStyle/>
                    <a:p>
                      <a:pPr algn="ctr" fontAlgn="b"/>
                      <a:r>
                        <a:rPr lang="en-US" sz="1200" u="none" strike="noStrike" dirty="0">
                          <a:effectLst/>
                        </a:rPr>
                        <a:t>E1</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u="none" strike="noStrike">
                          <a:effectLst/>
                        </a:rPr>
                        <a:t>2342254</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a:effectLst/>
                        </a:rPr>
                        <a:t>Plymouth Toastmasters Club</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8</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571172365"/>
                  </a:ext>
                </a:extLst>
              </a:tr>
              <a:tr h="304800">
                <a:tc>
                  <a:txBody>
                    <a:bodyPr/>
                    <a:lstStyle/>
                    <a:p>
                      <a:pPr algn="ctr" fontAlgn="b"/>
                      <a:r>
                        <a:rPr lang="en-US" sz="1200" u="none" strike="noStrike" dirty="0">
                          <a:effectLst/>
                        </a:rPr>
                        <a:t>E1</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u="none" strike="noStrike">
                          <a:effectLst/>
                        </a:rPr>
                        <a:t>7266653</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Johnsonville Toastmasters Club</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17</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033860350"/>
                  </a:ext>
                </a:extLst>
              </a:tr>
              <a:tr h="317500">
                <a:tc>
                  <a:txBody>
                    <a:bodyPr/>
                    <a:lstStyle/>
                    <a:p>
                      <a:pPr algn="ctr" fontAlgn="b"/>
                      <a:r>
                        <a:rPr lang="en-US" sz="1200" i="1" u="none" strike="noStrike" dirty="0">
                          <a:effectLst/>
                        </a:rPr>
                        <a:t>E1</a:t>
                      </a:r>
                      <a:endParaRPr lang="en-US" sz="1200" b="0" i="1"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r" fontAlgn="b"/>
                      <a:r>
                        <a:rPr lang="en-US" sz="1200" i="1" u="none" strike="noStrike">
                          <a:effectLst/>
                        </a:rPr>
                        <a:t>3951105</a:t>
                      </a:r>
                      <a:endParaRPr lang="en-US" sz="1200" b="0" i="1"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i="1" u="none" strike="noStrike">
                          <a:effectLst/>
                        </a:rPr>
                        <a:t>Copper Country Toastmasters</a:t>
                      </a:r>
                      <a:endParaRPr lang="en-US" sz="1200" b="0" i="1"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i="1" u="none" strike="noStrike" dirty="0">
                          <a:effectLst/>
                        </a:rPr>
                        <a:t>Ineligible</a:t>
                      </a:r>
                      <a:endParaRPr lang="en-US" sz="1200" b="0" i="1" u="none"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i="1" u="none" strike="noStrike" dirty="0">
                          <a:effectLst/>
                        </a:rPr>
                        <a:t>0</a:t>
                      </a:r>
                      <a:endParaRPr lang="en-US" sz="1200" b="0" i="1"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22178012"/>
                  </a:ext>
                </a:extLst>
              </a:tr>
              <a:tr h="304800">
                <a:tc>
                  <a:txBody>
                    <a:bodyPr/>
                    <a:lstStyle/>
                    <a:p>
                      <a:pPr algn="ctr" fontAlgn="b"/>
                      <a:r>
                        <a:rPr lang="en-US" sz="1200" u="none" strike="noStrike" dirty="0">
                          <a:effectLst/>
                        </a:rPr>
                        <a:t>E4</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tcPr>
                </a:tc>
                <a:tc>
                  <a:txBody>
                    <a:bodyPr/>
                    <a:lstStyle/>
                    <a:p>
                      <a:pPr algn="r" fontAlgn="b"/>
                      <a:r>
                        <a:rPr lang="en-US" sz="1200" u="none" strike="noStrike">
                          <a:effectLst/>
                        </a:rPr>
                        <a:t>1350</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a:effectLst/>
                        </a:rPr>
                        <a:t>Green Bay Yackers</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ctr" fontAlgn="b"/>
                      <a:r>
                        <a:rPr lang="en-US" sz="1200" u="none" strike="noStrike" dirty="0">
                          <a:effectLst/>
                        </a:rPr>
                        <a:t>10</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979024494"/>
                  </a:ext>
                </a:extLst>
              </a:tr>
              <a:tr h="304800">
                <a:tc>
                  <a:txBody>
                    <a:bodyPr/>
                    <a:lstStyle/>
                    <a:p>
                      <a:pPr algn="ctr" fontAlgn="b"/>
                      <a:r>
                        <a:rPr lang="en-US" sz="1200" u="none" strike="noStrike" dirty="0">
                          <a:effectLst/>
                        </a:rPr>
                        <a:t>E4</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u="none" strike="noStrike">
                          <a:effectLst/>
                        </a:rPr>
                        <a:t>3834</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Superiorland Toastmasters Club</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8</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826409543"/>
                  </a:ext>
                </a:extLst>
              </a:tr>
              <a:tr h="304800">
                <a:tc>
                  <a:txBody>
                    <a:bodyPr/>
                    <a:lstStyle/>
                    <a:p>
                      <a:pPr algn="ctr" fontAlgn="b"/>
                      <a:r>
                        <a:rPr lang="en-US" sz="1200" u="none" strike="noStrike" dirty="0">
                          <a:effectLst/>
                        </a:rPr>
                        <a:t>E4</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u="none" strike="noStrike">
                          <a:effectLst/>
                        </a:rPr>
                        <a:t>1138028</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Leading Voices</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18</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930004600"/>
                  </a:ext>
                </a:extLst>
              </a:tr>
              <a:tr h="304800">
                <a:tc>
                  <a:txBody>
                    <a:bodyPr/>
                    <a:lstStyle/>
                    <a:p>
                      <a:pPr algn="ctr" fontAlgn="b"/>
                      <a:r>
                        <a:rPr lang="en-US" sz="1200" u="none" strike="noStrike" dirty="0">
                          <a:effectLst/>
                        </a:rPr>
                        <a:t>E4</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u="none" strike="noStrike">
                          <a:effectLst/>
                        </a:rPr>
                        <a:t>1214450</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Talk of the Town</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16</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348521557"/>
                  </a:ext>
                </a:extLst>
              </a:tr>
              <a:tr h="304800">
                <a:tc>
                  <a:txBody>
                    <a:bodyPr/>
                    <a:lstStyle/>
                    <a:p>
                      <a:pPr algn="ctr" fontAlgn="b"/>
                      <a:r>
                        <a:rPr lang="en-US" sz="1200" u="none" strike="noStrike" dirty="0">
                          <a:effectLst/>
                        </a:rPr>
                        <a:t>E4</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u="none" strike="noStrike">
                          <a:effectLst/>
                        </a:rPr>
                        <a:t>4299987</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a:effectLst/>
                        </a:rPr>
                        <a:t>Toastmasters of the Northwoods</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10</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946107727"/>
                  </a:ext>
                </a:extLst>
              </a:tr>
              <a:tr h="317500">
                <a:tc>
                  <a:txBody>
                    <a:bodyPr/>
                    <a:lstStyle/>
                    <a:p>
                      <a:pPr algn="ctr" fontAlgn="b"/>
                      <a:r>
                        <a:rPr lang="en-US" sz="1200" i="1" u="none" strike="noStrike" dirty="0">
                          <a:effectLst/>
                        </a:rPr>
                        <a:t>E4</a:t>
                      </a:r>
                      <a:endParaRPr lang="en-US" sz="1200" b="0" i="1"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r" fontAlgn="b"/>
                      <a:r>
                        <a:rPr lang="en-US" sz="1200" i="1" u="none" strike="noStrike">
                          <a:effectLst/>
                        </a:rPr>
                        <a:t>7567</a:t>
                      </a:r>
                      <a:endParaRPr lang="en-US" sz="1200" b="0" i="1"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i="1" u="none" strike="noStrike">
                          <a:effectLst/>
                        </a:rPr>
                        <a:t>Schneider Toastmasters Club</a:t>
                      </a:r>
                      <a:endParaRPr lang="en-US" sz="1200" b="0" i="1"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i="1" u="none" strike="noStrike">
                          <a:effectLst/>
                        </a:rPr>
                        <a:t>Ineligible</a:t>
                      </a:r>
                      <a:endParaRPr lang="en-US" sz="1200" b="0" i="1"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i="1" u="none" strike="noStrike" dirty="0">
                          <a:effectLst/>
                        </a:rPr>
                        <a:t>2</a:t>
                      </a:r>
                      <a:endParaRPr lang="en-US" sz="1200" b="0" i="1"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7340024"/>
                  </a:ext>
                </a:extLst>
              </a:tr>
            </a:tbl>
          </a:graphicData>
        </a:graphic>
      </p:graphicFrame>
    </p:spTree>
    <p:extLst>
      <p:ext uri="{BB962C8B-B14F-4D97-AF65-F5344CB8AC3E}">
        <p14:creationId xmlns:p14="http://schemas.microsoft.com/office/powerpoint/2010/main" val="38669278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05518-19FE-49AF-A267-A43CDF7C38E4}"/>
              </a:ext>
            </a:extLst>
          </p:cNvPr>
          <p:cNvSpPr>
            <a:spLocks noGrp="1"/>
          </p:cNvSpPr>
          <p:nvPr>
            <p:ph type="title"/>
          </p:nvPr>
        </p:nvSpPr>
        <p:spPr/>
        <p:txBody>
          <a:bodyPr/>
          <a:lstStyle/>
          <a:p>
            <a:r>
              <a:rPr lang="en-US" b="1" u="sng" dirty="0"/>
              <a:t>Rumors and Recommendations</a:t>
            </a:r>
          </a:p>
        </p:txBody>
      </p:sp>
      <p:sp>
        <p:nvSpPr>
          <p:cNvPr id="3" name="Content Placeholder 2">
            <a:extLst>
              <a:ext uri="{FF2B5EF4-FFF2-40B4-BE49-F238E27FC236}">
                <a16:creationId xmlns:a16="http://schemas.microsoft.com/office/drawing/2014/main" id="{20029D19-CA34-4C44-839D-9C2B5EE43D6A}"/>
              </a:ext>
            </a:extLst>
          </p:cNvPr>
          <p:cNvSpPr>
            <a:spLocks noGrp="1"/>
          </p:cNvSpPr>
          <p:nvPr>
            <p:ph idx="1"/>
          </p:nvPr>
        </p:nvSpPr>
        <p:spPr/>
        <p:txBody>
          <a:bodyPr/>
          <a:lstStyle/>
          <a:p>
            <a:r>
              <a:rPr lang="en-US" dirty="0"/>
              <a:t>It’s been a tough year, but things will get better soon</a:t>
            </a:r>
          </a:p>
          <a:p>
            <a:r>
              <a:rPr lang="en-US" dirty="0"/>
              <a:t>It might be interesting to explore potential corporate opportunities in some of the areas that have empty space in the middle</a:t>
            </a:r>
          </a:p>
          <a:p>
            <a:r>
              <a:rPr lang="en-US" dirty="0"/>
              <a:t>There are some speechcraft sessions being planned at Kerry Group (the food additive people) by Julius </a:t>
            </a:r>
            <a:r>
              <a:rPr lang="en-US" dirty="0" err="1"/>
              <a:t>Theisz</a:t>
            </a:r>
            <a:r>
              <a:rPr lang="en-US" dirty="0"/>
              <a:t> that may result in either a new club (80%) or in a boost to the Walworth County Toastmasters (10%)</a:t>
            </a:r>
          </a:p>
          <a:p>
            <a:endParaRPr lang="en-US" dirty="0"/>
          </a:p>
          <a:p>
            <a:pPr marL="0" indent="0">
              <a:buNone/>
            </a:pPr>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303457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4E7760-0151-4D0D-996F-223D15AC50C9}"/>
              </a:ext>
            </a:extLst>
          </p:cNvPr>
          <p:cNvSpPr>
            <a:spLocks noGrp="1"/>
          </p:cNvSpPr>
          <p:nvPr>
            <p:ph type="title"/>
          </p:nvPr>
        </p:nvSpPr>
        <p:spPr/>
        <p:txBody>
          <a:bodyPr/>
          <a:lstStyle/>
          <a:p>
            <a:r>
              <a:rPr lang="en-US" dirty="0"/>
              <a:t>Alignment Guidance</a:t>
            </a:r>
          </a:p>
        </p:txBody>
      </p:sp>
      <p:sp>
        <p:nvSpPr>
          <p:cNvPr id="3" name="Content Placeholder 2">
            <a:extLst>
              <a:ext uri="{FF2B5EF4-FFF2-40B4-BE49-F238E27FC236}">
                <a16:creationId xmlns:a16="http://schemas.microsoft.com/office/drawing/2014/main" id="{7E8C926A-2471-4167-ADE7-9F29B10F8CFC}"/>
              </a:ext>
            </a:extLst>
          </p:cNvPr>
          <p:cNvSpPr>
            <a:spLocks noGrp="1"/>
          </p:cNvSpPr>
          <p:nvPr>
            <p:ph idx="1"/>
          </p:nvPr>
        </p:nvSpPr>
        <p:spPr/>
        <p:txBody>
          <a:bodyPr/>
          <a:lstStyle/>
          <a:p>
            <a:pPr marL="0" marR="1000" indent="0">
              <a:buNone/>
            </a:pPr>
            <a:r>
              <a:rPr lang="en-US" sz="1800" b="1" i="0" u="none" strike="noStrike" baseline="0" dirty="0">
                <a:solidFill>
                  <a:srgbClr val="000000"/>
                </a:solidFill>
                <a:latin typeface="Gotham Bold"/>
              </a:rPr>
              <a:t>POLICY AND PROTOCOL </a:t>
            </a:r>
            <a:endParaRPr lang="en-US" sz="1800" b="0" i="0" u="none" strike="noStrike" baseline="0" dirty="0">
              <a:solidFill>
                <a:srgbClr val="000000"/>
              </a:solidFill>
              <a:latin typeface="Gotham Bold"/>
            </a:endParaRPr>
          </a:p>
          <a:p>
            <a:pPr marL="0" marR="1000" indent="0">
              <a:buNone/>
            </a:pPr>
            <a:r>
              <a:rPr lang="en-US" sz="1800" b="1" i="0" u="none" strike="noStrike" baseline="0" dirty="0">
                <a:solidFill>
                  <a:srgbClr val="000000"/>
                </a:solidFill>
                <a:latin typeface="Myriad Pro Light"/>
              </a:rPr>
              <a:t>Protocol 7.0: District Structure, Section 1(D) </a:t>
            </a:r>
            <a:endParaRPr lang="en-US" sz="1800" b="0" i="0" u="none" strike="noStrike" baseline="0" dirty="0">
              <a:solidFill>
                <a:srgbClr val="000000"/>
              </a:solidFill>
              <a:latin typeface="Myriad Pro Light"/>
            </a:endParaRPr>
          </a:p>
          <a:p>
            <a:pPr marR="1000"/>
            <a:r>
              <a:rPr lang="en-US" sz="1800" b="0" i="0" u="none" strike="noStrike" baseline="0" dirty="0">
                <a:solidFill>
                  <a:srgbClr val="000000"/>
                </a:solidFill>
                <a:latin typeface="Myriad Pro"/>
              </a:rPr>
              <a:t>The best interests of the clubs and District are taken into consideration when assigning clubs to Areas. Areas consist of four to six clubs; however, an Area may consist of three clubs on July 1 only when an effort to charter a fourth club is in process. </a:t>
            </a:r>
          </a:p>
          <a:p>
            <a:pPr marR="1000"/>
            <a:r>
              <a:rPr lang="en-US" sz="1800" b="0" i="0" u="none" strike="noStrike" baseline="0" dirty="0">
                <a:solidFill>
                  <a:srgbClr val="000000"/>
                </a:solidFill>
                <a:latin typeface="Myriad Pro"/>
              </a:rPr>
              <a:t>Under no circumstances may an Area have more than six clubs on July 1. Advanced clubs may not be segregated into Areas. Areas may be segregated by language, subject to the approval of the District Council. </a:t>
            </a:r>
          </a:p>
          <a:p>
            <a:pPr marR="1000"/>
            <a:r>
              <a:rPr lang="en-US" sz="1800" b="0" i="0" u="none" strike="noStrike" baseline="0" dirty="0">
                <a:solidFill>
                  <a:srgbClr val="000000"/>
                </a:solidFill>
                <a:latin typeface="Myriad Pro"/>
              </a:rPr>
              <a:t>Districts assign clubs to Areas based upon: Geographic proximity to other clubs. The ability of an Area Director to effectively provide service club size and strength (e.g., paid, active, disbanding) prospective clubs and expected growth. The likelihood of eligibility for Distinguished programs (e.g., club base of the Area or Division) </a:t>
            </a:r>
          </a:p>
          <a:p>
            <a:pPr marR="1000"/>
            <a:r>
              <a:rPr lang="en-US" sz="1800" dirty="0">
                <a:solidFill>
                  <a:srgbClr val="000000"/>
                </a:solidFill>
                <a:latin typeface="Myriad Pro"/>
              </a:rPr>
              <a:t>A Division must have a minimum of three (3) Areas. </a:t>
            </a:r>
          </a:p>
        </p:txBody>
      </p:sp>
    </p:spTree>
    <p:extLst>
      <p:ext uri="{BB962C8B-B14F-4D97-AF65-F5344CB8AC3E}">
        <p14:creationId xmlns:p14="http://schemas.microsoft.com/office/powerpoint/2010/main" val="22240604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0991EC1-D626-4935-9217-43515A89859F}"/>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300" kern="1200" dirty="0">
                <a:solidFill>
                  <a:srgbClr val="FFFFFF"/>
                </a:solidFill>
                <a:latin typeface="+mj-lt"/>
                <a:ea typeface="+mj-ea"/>
                <a:cs typeface="+mj-cs"/>
              </a:rPr>
              <a:t>Toastmasters Club Status Guide</a:t>
            </a:r>
          </a:p>
        </p:txBody>
      </p:sp>
      <p:pic>
        <p:nvPicPr>
          <p:cNvPr id="5" name="Content Placeholder 4">
            <a:extLst>
              <a:ext uri="{FF2B5EF4-FFF2-40B4-BE49-F238E27FC236}">
                <a16:creationId xmlns:a16="http://schemas.microsoft.com/office/drawing/2014/main" id="{A3A52081-A41B-4C70-8B39-A8CF45A6FF58}"/>
              </a:ext>
            </a:extLst>
          </p:cNvPr>
          <p:cNvPicPr>
            <a:picLocks noGrp="1" noChangeAspect="1"/>
          </p:cNvPicPr>
          <p:nvPr>
            <p:ph idx="1"/>
          </p:nvPr>
        </p:nvPicPr>
        <p:blipFill>
          <a:blip r:embed="rId2"/>
          <a:stretch>
            <a:fillRect/>
          </a:stretch>
        </p:blipFill>
        <p:spPr>
          <a:xfrm>
            <a:off x="4360755" y="201478"/>
            <a:ext cx="7717149" cy="6540285"/>
          </a:xfrm>
          <a:prstGeom prst="rect">
            <a:avLst/>
          </a:prstGeom>
        </p:spPr>
      </p:pic>
    </p:spTree>
    <p:extLst>
      <p:ext uri="{BB962C8B-B14F-4D97-AF65-F5344CB8AC3E}">
        <p14:creationId xmlns:p14="http://schemas.microsoft.com/office/powerpoint/2010/main" val="15495070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5" name="Rectangle 24">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Freeform: Shape 32">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5" name="Rectangle 34">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F89922E-DDD9-4357-8F1F-0E50D7821B86}"/>
              </a:ext>
            </a:extLst>
          </p:cNvPr>
          <p:cNvSpPr>
            <a:spLocks noGrp="1"/>
          </p:cNvSpPr>
          <p:nvPr>
            <p:ph type="title"/>
          </p:nvPr>
        </p:nvSpPr>
        <p:spPr>
          <a:xfrm>
            <a:off x="466722" y="586855"/>
            <a:ext cx="3201366" cy="3387497"/>
          </a:xfrm>
        </p:spPr>
        <p:txBody>
          <a:bodyPr anchor="b">
            <a:normAutofit/>
          </a:bodyPr>
          <a:lstStyle/>
          <a:p>
            <a:pPr algn="r"/>
            <a:r>
              <a:rPr lang="en-US" sz="3700">
                <a:solidFill>
                  <a:srgbClr val="FFFFFF"/>
                </a:solidFill>
              </a:rPr>
              <a:t>Strategies and Considerations</a:t>
            </a:r>
          </a:p>
        </p:txBody>
      </p:sp>
      <p:sp>
        <p:nvSpPr>
          <p:cNvPr id="3" name="Content Placeholder 2">
            <a:extLst>
              <a:ext uri="{FF2B5EF4-FFF2-40B4-BE49-F238E27FC236}">
                <a16:creationId xmlns:a16="http://schemas.microsoft.com/office/drawing/2014/main" id="{837C5B3D-2AE2-461C-9D21-E14AA7559BD4}"/>
              </a:ext>
            </a:extLst>
          </p:cNvPr>
          <p:cNvSpPr>
            <a:spLocks noGrp="1"/>
          </p:cNvSpPr>
          <p:nvPr>
            <p:ph idx="1"/>
          </p:nvPr>
        </p:nvSpPr>
        <p:spPr>
          <a:xfrm>
            <a:off x="4810259" y="649480"/>
            <a:ext cx="6555347" cy="5546047"/>
          </a:xfrm>
        </p:spPr>
        <p:txBody>
          <a:bodyPr anchor="ctr">
            <a:normAutofit/>
          </a:bodyPr>
          <a:lstStyle/>
          <a:p>
            <a:r>
              <a:rPr lang="en-US" sz="2000" dirty="0"/>
              <a:t>Consider addressing areas that are low or marginal but also consider geography, where possible.  So, for example, instead of combining B3 and B4, move clubs around between B3, B4, and B2, which is between B3 and B4.</a:t>
            </a:r>
          </a:p>
          <a:p>
            <a:r>
              <a:rPr lang="en-US" sz="2000" dirty="0"/>
              <a:t>Keep an eye on areas that are marginal, but take no action until necessary</a:t>
            </a:r>
          </a:p>
        </p:txBody>
      </p:sp>
    </p:spTree>
    <p:extLst>
      <p:ext uri="{BB962C8B-B14F-4D97-AF65-F5344CB8AC3E}">
        <p14:creationId xmlns:p14="http://schemas.microsoft.com/office/powerpoint/2010/main" val="21483841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6">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reeform: Shape 24">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7" name="Rectangle 26">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1538A0-016B-4B00-9891-AC5E0AF084DA}"/>
              </a:ext>
            </a:extLst>
          </p:cNvPr>
          <p:cNvSpPr>
            <a:spLocks noGrp="1"/>
          </p:cNvSpPr>
          <p:nvPr>
            <p:ph type="title"/>
          </p:nvPr>
        </p:nvSpPr>
        <p:spPr>
          <a:xfrm>
            <a:off x="304800" y="586855"/>
            <a:ext cx="3363288" cy="3387497"/>
          </a:xfrm>
        </p:spPr>
        <p:txBody>
          <a:bodyPr anchor="b">
            <a:normAutofit/>
          </a:bodyPr>
          <a:lstStyle/>
          <a:p>
            <a:pPr algn="r"/>
            <a:r>
              <a:rPr lang="en-US" sz="4000" dirty="0">
                <a:solidFill>
                  <a:srgbClr val="FFFFFF"/>
                </a:solidFill>
              </a:rPr>
              <a:t>The Big Picture</a:t>
            </a:r>
          </a:p>
        </p:txBody>
      </p:sp>
      <p:sp>
        <p:nvSpPr>
          <p:cNvPr id="3" name="Content Placeholder 2">
            <a:extLst>
              <a:ext uri="{FF2B5EF4-FFF2-40B4-BE49-F238E27FC236}">
                <a16:creationId xmlns:a16="http://schemas.microsoft.com/office/drawing/2014/main" id="{D4B9C213-9683-41DF-B81B-98934499E3B6}"/>
              </a:ext>
            </a:extLst>
          </p:cNvPr>
          <p:cNvSpPr>
            <a:spLocks noGrp="1"/>
          </p:cNvSpPr>
          <p:nvPr>
            <p:ph idx="1"/>
          </p:nvPr>
        </p:nvSpPr>
        <p:spPr>
          <a:xfrm>
            <a:off x="4810259" y="649480"/>
            <a:ext cx="6555347" cy="5546047"/>
          </a:xfrm>
        </p:spPr>
        <p:txBody>
          <a:bodyPr anchor="ctr">
            <a:normAutofit/>
          </a:bodyPr>
          <a:lstStyle/>
          <a:p>
            <a:r>
              <a:rPr lang="en-US" sz="2000" dirty="0"/>
              <a:t>Divisions that don’t need re-alignment:</a:t>
            </a:r>
          </a:p>
          <a:p>
            <a:pPr lvl="1"/>
            <a:r>
              <a:rPr lang="en-US" sz="2000" dirty="0"/>
              <a:t>Division A</a:t>
            </a:r>
          </a:p>
          <a:p>
            <a:pPr lvl="1"/>
            <a:r>
              <a:rPr lang="en-US" sz="2000" dirty="0"/>
              <a:t>Division D</a:t>
            </a:r>
          </a:p>
          <a:p>
            <a:pPr lvl="1"/>
            <a:r>
              <a:rPr lang="en-US" sz="2000" dirty="0"/>
              <a:t>Division F</a:t>
            </a:r>
          </a:p>
          <a:p>
            <a:pPr lvl="1"/>
            <a:r>
              <a:rPr lang="en-US" sz="2000" dirty="0"/>
              <a:t>Division N</a:t>
            </a:r>
          </a:p>
          <a:p>
            <a:r>
              <a:rPr lang="en-US" sz="2000" dirty="0"/>
              <a:t>Realignment proposals</a:t>
            </a:r>
          </a:p>
          <a:p>
            <a:pPr lvl="1"/>
            <a:r>
              <a:rPr lang="en-US" sz="2000" dirty="0"/>
              <a:t>Division B</a:t>
            </a:r>
          </a:p>
          <a:p>
            <a:pPr lvl="1"/>
            <a:r>
              <a:rPr lang="en-US" sz="2000" dirty="0"/>
              <a:t>Division C</a:t>
            </a:r>
          </a:p>
          <a:p>
            <a:pPr lvl="1"/>
            <a:r>
              <a:rPr lang="en-US" sz="2000" dirty="0"/>
              <a:t>Division E</a:t>
            </a:r>
          </a:p>
        </p:txBody>
      </p:sp>
    </p:spTree>
    <p:extLst>
      <p:ext uri="{BB962C8B-B14F-4D97-AF65-F5344CB8AC3E}">
        <p14:creationId xmlns:p14="http://schemas.microsoft.com/office/powerpoint/2010/main" val="30315098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DEE2AD96-B495-4E06-9291-B71706F728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3CF6D67-C5A8-4ADD-9E8E-1E38CA1D3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638515" y="639280"/>
            <a:ext cx="6858000" cy="5579440"/>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86909FA0-B515-4681-B7A8-FA281D133B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393206" y="395206"/>
            <a:ext cx="6346209" cy="5576080"/>
          </a:xfrm>
          <a:prstGeom prst="rect">
            <a:avLst/>
          </a:prstGeom>
          <a:gradFill>
            <a:gsLst>
              <a:gs pos="0">
                <a:srgbClr val="000000">
                  <a:alpha val="0"/>
                </a:srgbClr>
              </a:gs>
              <a:gs pos="99000">
                <a:schemeClr val="accent1">
                  <a:alpha val="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21C9FE86-FCC3-4A31-AA1C-C882262B7F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528907" y="2818967"/>
            <a:ext cx="2501979" cy="5576080"/>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7D96243B-ECED-4B71-8E06-AE9A285EA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25002" y="852793"/>
            <a:ext cx="6858001" cy="5152412"/>
          </a:xfrm>
          <a:prstGeom prst="rect">
            <a:avLst/>
          </a:prstGeom>
          <a:gradFill>
            <a:gsLst>
              <a:gs pos="0">
                <a:srgbClr val="000000">
                  <a:alpha val="0"/>
                </a:srgbClr>
              </a:gs>
              <a:gs pos="99000">
                <a:schemeClr val="accent1">
                  <a:alpha val="11000"/>
                </a:scheme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A09989E4-EFDC-4A90-A633-E0525FB413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818753" y="1128497"/>
            <a:ext cx="4318303" cy="4318303"/>
          </a:xfrm>
          <a:prstGeom prst="ellipse">
            <a:avLst/>
          </a:prstGeom>
          <a:gradFill>
            <a:gsLst>
              <a:gs pos="39000">
                <a:schemeClr val="accent1">
                  <a:alpha val="0"/>
                </a:schemeClr>
              </a:gs>
              <a:gs pos="100000">
                <a:schemeClr val="accent1">
                  <a:lumMod val="60000"/>
                  <a:lumOff val="40000"/>
                  <a:alpha val="1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409443A-0FDE-4886-A88E-1F551891ADA5}"/>
              </a:ext>
            </a:extLst>
          </p:cNvPr>
          <p:cNvSpPr>
            <a:spLocks noGrp="1"/>
          </p:cNvSpPr>
          <p:nvPr>
            <p:ph type="title"/>
          </p:nvPr>
        </p:nvSpPr>
        <p:spPr>
          <a:xfrm>
            <a:off x="826396" y="586855"/>
            <a:ext cx="4230100" cy="3387497"/>
          </a:xfrm>
        </p:spPr>
        <p:txBody>
          <a:bodyPr anchor="b">
            <a:normAutofit/>
          </a:bodyPr>
          <a:lstStyle/>
          <a:p>
            <a:pPr algn="r"/>
            <a:r>
              <a:rPr lang="en-US" sz="4000">
                <a:solidFill>
                  <a:srgbClr val="FFFFFF"/>
                </a:solidFill>
              </a:rPr>
              <a:t>Proposals</a:t>
            </a:r>
          </a:p>
        </p:txBody>
      </p:sp>
      <p:sp>
        <p:nvSpPr>
          <p:cNvPr id="3" name="Content Placeholder 2">
            <a:extLst>
              <a:ext uri="{FF2B5EF4-FFF2-40B4-BE49-F238E27FC236}">
                <a16:creationId xmlns:a16="http://schemas.microsoft.com/office/drawing/2014/main" id="{79F4E2B8-9070-4E28-83EB-78E75D231A6E}"/>
              </a:ext>
            </a:extLst>
          </p:cNvPr>
          <p:cNvSpPr>
            <a:spLocks noGrp="1"/>
          </p:cNvSpPr>
          <p:nvPr>
            <p:ph idx="1"/>
          </p:nvPr>
        </p:nvSpPr>
        <p:spPr>
          <a:xfrm>
            <a:off x="6503158" y="649480"/>
            <a:ext cx="4862447" cy="5546047"/>
          </a:xfrm>
        </p:spPr>
        <p:txBody>
          <a:bodyPr anchor="ctr">
            <a:normAutofit/>
          </a:bodyPr>
          <a:lstStyle/>
          <a:p>
            <a:r>
              <a:rPr lang="en-US" sz="2000" dirty="0"/>
              <a:t>Area B3 only has 2 clubs with any active members; redistribute B2, B3, and B4 clubs to rebalance areas and maintain geographical equilibrium; close B4.</a:t>
            </a:r>
          </a:p>
          <a:p>
            <a:r>
              <a:rPr lang="en-US" sz="2000" dirty="0"/>
              <a:t>Area C4 only has 2 clubs with any active members; move Area C4 clubs to C2 and C3; renumber C5 to C4; close C5.</a:t>
            </a:r>
          </a:p>
          <a:p>
            <a:r>
              <a:rPr lang="en-US" sz="2000" dirty="0"/>
              <a:t>Area E5 only has 2 clubs with any active members; move current E5 clubs to E4; close E5.</a:t>
            </a:r>
          </a:p>
          <a:p>
            <a:endParaRPr lang="en-US" sz="2000" dirty="0"/>
          </a:p>
        </p:txBody>
      </p:sp>
    </p:spTree>
    <p:extLst>
      <p:ext uri="{BB962C8B-B14F-4D97-AF65-F5344CB8AC3E}">
        <p14:creationId xmlns:p14="http://schemas.microsoft.com/office/powerpoint/2010/main" val="29858860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080C5D8-699E-4266-A1C3-1A57E29F7E8B}"/>
              </a:ext>
            </a:extLst>
          </p:cNvPr>
          <p:cNvPicPr>
            <a:picLocks noChangeAspect="1"/>
          </p:cNvPicPr>
          <p:nvPr/>
        </p:nvPicPr>
        <p:blipFill>
          <a:blip r:embed="rId2"/>
          <a:stretch>
            <a:fillRect/>
          </a:stretch>
        </p:blipFill>
        <p:spPr>
          <a:xfrm>
            <a:off x="4104024" y="1574436"/>
            <a:ext cx="7520994" cy="5117566"/>
          </a:xfrm>
          <a:prstGeom prst="rect">
            <a:avLst/>
          </a:prstGeom>
        </p:spPr>
      </p:pic>
      <p:sp>
        <p:nvSpPr>
          <p:cNvPr id="9" name="Flowchart: Document 11">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rgbClr val="5965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572C347-83FB-4F03-B7C3-0FCD76CEEAF1}"/>
              </a:ext>
            </a:extLst>
          </p:cNvPr>
          <p:cNvSpPr>
            <a:spLocks noGrp="1"/>
          </p:cNvSpPr>
          <p:nvPr>
            <p:ph type="title"/>
          </p:nvPr>
        </p:nvSpPr>
        <p:spPr>
          <a:xfrm>
            <a:off x="838200" y="171162"/>
            <a:ext cx="2840182" cy="2371148"/>
          </a:xfrm>
        </p:spPr>
        <p:txBody>
          <a:bodyPr vert="horz" lIns="91440" tIns="45720" rIns="91440" bIns="45720" rtlCol="0" anchor="ctr">
            <a:normAutofit/>
          </a:bodyPr>
          <a:lstStyle/>
          <a:p>
            <a:r>
              <a:rPr lang="en-US" sz="3200" kern="1200" dirty="0">
                <a:solidFill>
                  <a:srgbClr val="FFFFFF"/>
                </a:solidFill>
                <a:latin typeface="+mj-lt"/>
                <a:ea typeface="+mj-ea"/>
                <a:cs typeface="+mj-cs"/>
              </a:rPr>
              <a:t>B2, B3, and B4, Map View – </a:t>
            </a:r>
            <a:r>
              <a:rPr lang="en-US" sz="3200" b="1" u="sng" kern="1200" dirty="0">
                <a:solidFill>
                  <a:srgbClr val="FFFFFF"/>
                </a:solidFill>
                <a:latin typeface="+mj-lt"/>
                <a:ea typeface="+mj-ea"/>
                <a:cs typeface="+mj-cs"/>
              </a:rPr>
              <a:t>Before</a:t>
            </a:r>
            <a:r>
              <a:rPr lang="en-US" sz="3200" kern="1200" dirty="0">
                <a:solidFill>
                  <a:srgbClr val="FFFFFF"/>
                </a:solidFill>
                <a:latin typeface="+mj-lt"/>
                <a:ea typeface="+mj-ea"/>
                <a:cs typeface="+mj-cs"/>
              </a:rPr>
              <a:t> Alignment</a:t>
            </a:r>
          </a:p>
        </p:txBody>
      </p:sp>
      <p:sp>
        <p:nvSpPr>
          <p:cNvPr id="10" name="TextBox 9">
            <a:extLst>
              <a:ext uri="{FF2B5EF4-FFF2-40B4-BE49-F238E27FC236}">
                <a16:creationId xmlns:a16="http://schemas.microsoft.com/office/drawing/2014/main" id="{A0F2C962-CC0C-4780-B1FE-4CA98A8869BD}"/>
              </a:ext>
            </a:extLst>
          </p:cNvPr>
          <p:cNvSpPr txBox="1"/>
          <p:nvPr/>
        </p:nvSpPr>
        <p:spPr>
          <a:xfrm>
            <a:off x="4207932" y="165998"/>
            <a:ext cx="6541843" cy="1323439"/>
          </a:xfrm>
          <a:prstGeom prst="rect">
            <a:avLst/>
          </a:prstGeom>
          <a:solidFill>
            <a:schemeClr val="bg1"/>
          </a:solidFill>
        </p:spPr>
        <p:txBody>
          <a:bodyPr wrap="square" rtlCol="0">
            <a:spAutoFit/>
          </a:bodyPr>
          <a:lstStyle/>
          <a:p>
            <a:r>
              <a:rPr lang="en-US" sz="2000" b="1" dirty="0">
                <a:solidFill>
                  <a:srgbClr val="FF0000"/>
                </a:solidFill>
                <a:effectLst>
                  <a:glow rad="228600">
                    <a:schemeClr val="accent4">
                      <a:satMod val="175000"/>
                      <a:alpha val="40000"/>
                    </a:schemeClr>
                  </a:glow>
                  <a:outerShdw blurRad="50800" dist="38100" dir="2700000" algn="tl" rotWithShape="0">
                    <a:prstClr val="black">
                      <a:alpha val="40000"/>
                    </a:prstClr>
                  </a:outerShdw>
                </a:effectLst>
              </a:rPr>
              <a:t>Red</a:t>
            </a:r>
            <a:r>
              <a:rPr lang="en-US" sz="2000" dirty="0"/>
              <a:t> pushpins are clubs from B3</a:t>
            </a:r>
          </a:p>
          <a:p>
            <a:r>
              <a:rPr lang="en-US" sz="2000" dirty="0">
                <a:solidFill>
                  <a:srgbClr val="00B050"/>
                </a:solidFill>
                <a:effectLst>
                  <a:glow rad="228600">
                    <a:schemeClr val="accent4">
                      <a:satMod val="175000"/>
                      <a:alpha val="40000"/>
                    </a:schemeClr>
                  </a:glow>
                  <a:outerShdw blurRad="50800" dist="38100" dir="2700000" algn="tl" rotWithShape="0">
                    <a:prstClr val="black">
                      <a:alpha val="40000"/>
                    </a:prstClr>
                  </a:outerShdw>
                </a:effectLst>
              </a:rPr>
              <a:t>Green</a:t>
            </a:r>
            <a:r>
              <a:rPr lang="en-US" sz="2000" dirty="0"/>
              <a:t> pushpins are clubs from B2</a:t>
            </a:r>
          </a:p>
          <a:p>
            <a:r>
              <a:rPr lang="en-US" sz="2000" dirty="0">
                <a:solidFill>
                  <a:srgbClr val="7030A0"/>
                </a:solidFill>
                <a:effectLst>
                  <a:glow rad="228600">
                    <a:schemeClr val="accent3">
                      <a:satMod val="175000"/>
                      <a:alpha val="40000"/>
                    </a:schemeClr>
                  </a:glow>
                  <a:outerShdw blurRad="50800" dist="38100" dir="2700000" algn="tl" rotWithShape="0">
                    <a:prstClr val="black">
                      <a:alpha val="40000"/>
                    </a:prstClr>
                  </a:outerShdw>
                </a:effectLst>
              </a:rPr>
              <a:t>Purple</a:t>
            </a:r>
            <a:r>
              <a:rPr lang="en-US" sz="2000" dirty="0"/>
              <a:t> pushpins are clubs from B4</a:t>
            </a:r>
          </a:p>
          <a:p>
            <a:r>
              <a:rPr lang="en-US" sz="2000" dirty="0"/>
              <a:t>Question mark icons indicate clubs that are low or ineligible</a:t>
            </a:r>
          </a:p>
        </p:txBody>
      </p:sp>
      <p:sp>
        <p:nvSpPr>
          <p:cNvPr id="14" name="Oval 13">
            <a:extLst>
              <a:ext uri="{FF2B5EF4-FFF2-40B4-BE49-F238E27FC236}">
                <a16:creationId xmlns:a16="http://schemas.microsoft.com/office/drawing/2014/main" id="{9148765B-E8FB-470C-AC54-7DCB819AA470}"/>
              </a:ext>
            </a:extLst>
          </p:cNvPr>
          <p:cNvSpPr/>
          <p:nvPr/>
        </p:nvSpPr>
        <p:spPr>
          <a:xfrm rot="547958">
            <a:off x="4440079" y="2022246"/>
            <a:ext cx="4187390" cy="16216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B842F329-F6FE-4FD4-B090-C26CCD9E4B9A}"/>
              </a:ext>
            </a:extLst>
          </p:cNvPr>
          <p:cNvSpPr/>
          <p:nvPr/>
        </p:nvSpPr>
        <p:spPr>
          <a:xfrm rot="20109987">
            <a:off x="7056058" y="3178757"/>
            <a:ext cx="4419099" cy="1284587"/>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5816FB85-6B47-404D-8F82-3F66A6912022}"/>
              </a:ext>
            </a:extLst>
          </p:cNvPr>
          <p:cNvSpPr/>
          <p:nvPr/>
        </p:nvSpPr>
        <p:spPr>
          <a:xfrm rot="19152688">
            <a:off x="8352393" y="4207693"/>
            <a:ext cx="3844934" cy="1218414"/>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210888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1599C2A-B47F-4746-B400-C69C01B959EF}"/>
              </a:ext>
            </a:extLst>
          </p:cNvPr>
          <p:cNvPicPr>
            <a:picLocks noChangeAspect="1"/>
          </p:cNvPicPr>
          <p:nvPr/>
        </p:nvPicPr>
        <p:blipFill>
          <a:blip r:embed="rId2"/>
          <a:stretch>
            <a:fillRect/>
          </a:stretch>
        </p:blipFill>
        <p:spPr>
          <a:xfrm>
            <a:off x="4104024" y="1574436"/>
            <a:ext cx="7520994" cy="5117566"/>
          </a:xfrm>
          <a:prstGeom prst="rect">
            <a:avLst/>
          </a:prstGeom>
        </p:spPr>
      </p:pic>
      <p:sp>
        <p:nvSpPr>
          <p:cNvPr id="9" name="Flowchart: Document 11">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175" y="0"/>
            <a:ext cx="3248025" cy="3400426"/>
          </a:xfrm>
          <a:prstGeom prst="flowChartDocument">
            <a:avLst/>
          </a:prstGeom>
          <a:solidFill>
            <a:srgbClr val="5965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572C347-83FB-4F03-B7C3-0FCD76CEEAF1}"/>
              </a:ext>
            </a:extLst>
          </p:cNvPr>
          <p:cNvSpPr>
            <a:spLocks noGrp="1"/>
          </p:cNvSpPr>
          <p:nvPr>
            <p:ph type="title"/>
          </p:nvPr>
        </p:nvSpPr>
        <p:spPr>
          <a:xfrm>
            <a:off x="838200" y="171162"/>
            <a:ext cx="2840182" cy="2371148"/>
          </a:xfrm>
        </p:spPr>
        <p:txBody>
          <a:bodyPr vert="horz" lIns="91440" tIns="45720" rIns="91440" bIns="45720" rtlCol="0" anchor="ctr">
            <a:normAutofit/>
          </a:bodyPr>
          <a:lstStyle/>
          <a:p>
            <a:r>
              <a:rPr lang="en-US" sz="3200" kern="1200" dirty="0">
                <a:solidFill>
                  <a:srgbClr val="FFFFFF"/>
                </a:solidFill>
                <a:latin typeface="+mj-lt"/>
                <a:ea typeface="+mj-ea"/>
                <a:cs typeface="+mj-cs"/>
              </a:rPr>
              <a:t>B2, B3 Map View – </a:t>
            </a:r>
            <a:r>
              <a:rPr lang="en-US" sz="3200" b="1" u="sng" kern="1200" dirty="0">
                <a:solidFill>
                  <a:srgbClr val="FFFFFF"/>
                </a:solidFill>
                <a:latin typeface="+mj-lt"/>
                <a:ea typeface="+mj-ea"/>
                <a:cs typeface="+mj-cs"/>
              </a:rPr>
              <a:t>After</a:t>
            </a:r>
            <a:r>
              <a:rPr lang="en-US" sz="3200" kern="1200" dirty="0">
                <a:solidFill>
                  <a:srgbClr val="FFFFFF"/>
                </a:solidFill>
                <a:latin typeface="+mj-lt"/>
                <a:ea typeface="+mj-ea"/>
                <a:cs typeface="+mj-cs"/>
              </a:rPr>
              <a:t> Alignment</a:t>
            </a:r>
          </a:p>
        </p:txBody>
      </p:sp>
      <p:sp>
        <p:nvSpPr>
          <p:cNvPr id="10" name="TextBox 9">
            <a:extLst>
              <a:ext uri="{FF2B5EF4-FFF2-40B4-BE49-F238E27FC236}">
                <a16:creationId xmlns:a16="http://schemas.microsoft.com/office/drawing/2014/main" id="{A0F2C962-CC0C-4780-B1FE-4CA98A8869BD}"/>
              </a:ext>
            </a:extLst>
          </p:cNvPr>
          <p:cNvSpPr txBox="1"/>
          <p:nvPr/>
        </p:nvSpPr>
        <p:spPr>
          <a:xfrm>
            <a:off x="4207932" y="165998"/>
            <a:ext cx="6682675" cy="1015663"/>
          </a:xfrm>
          <a:prstGeom prst="rect">
            <a:avLst/>
          </a:prstGeom>
          <a:solidFill>
            <a:schemeClr val="bg1"/>
          </a:solidFill>
        </p:spPr>
        <p:txBody>
          <a:bodyPr wrap="square" rtlCol="0">
            <a:spAutoFit/>
          </a:bodyPr>
          <a:lstStyle/>
          <a:p>
            <a:pPr>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The red oval is the re-aligned B3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The green oval is the re-aligned B2</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prstClr val="black"/>
                </a:solidFill>
                <a:latin typeface="Calibri" panose="020F0502020204030204"/>
              </a:rPr>
              <a:t>Maximum extent for active clubs within an area is 13 miles</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9148765B-E8FB-470C-AC54-7DCB819AA470}"/>
              </a:ext>
            </a:extLst>
          </p:cNvPr>
          <p:cNvSpPr/>
          <p:nvPr/>
        </p:nvSpPr>
        <p:spPr>
          <a:xfrm>
            <a:off x="4104023" y="1807391"/>
            <a:ext cx="5459077" cy="319640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B842F329-F6FE-4FD4-B090-C26CCD9E4B9A}"/>
              </a:ext>
            </a:extLst>
          </p:cNvPr>
          <p:cNvSpPr/>
          <p:nvPr/>
        </p:nvSpPr>
        <p:spPr>
          <a:xfrm rot="18762697">
            <a:off x="8020755" y="3834192"/>
            <a:ext cx="4088439" cy="1783217"/>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9402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2C347-83FB-4F03-B7C3-0FCD76CEEAF1}"/>
              </a:ext>
            </a:extLst>
          </p:cNvPr>
          <p:cNvSpPr>
            <a:spLocks noGrp="1"/>
          </p:cNvSpPr>
          <p:nvPr>
            <p:ph type="title"/>
          </p:nvPr>
        </p:nvSpPr>
        <p:spPr/>
        <p:txBody>
          <a:bodyPr/>
          <a:lstStyle/>
          <a:p>
            <a:r>
              <a:rPr lang="en-US" dirty="0"/>
              <a:t>B2, B3, and B4, Club View</a:t>
            </a:r>
          </a:p>
        </p:txBody>
      </p:sp>
      <p:sp>
        <p:nvSpPr>
          <p:cNvPr id="3" name="Text Placeholder 2">
            <a:extLst>
              <a:ext uri="{FF2B5EF4-FFF2-40B4-BE49-F238E27FC236}">
                <a16:creationId xmlns:a16="http://schemas.microsoft.com/office/drawing/2014/main" id="{E3F6CDF9-98A8-4D65-BFB7-D14DA9DA62AD}"/>
              </a:ext>
            </a:extLst>
          </p:cNvPr>
          <p:cNvSpPr>
            <a:spLocks noGrp="1"/>
          </p:cNvSpPr>
          <p:nvPr>
            <p:ph type="body" idx="1"/>
          </p:nvPr>
        </p:nvSpPr>
        <p:spPr/>
        <p:txBody>
          <a:bodyPr/>
          <a:lstStyle/>
          <a:p>
            <a:r>
              <a:rPr lang="en-US" sz="4000" u="sng" dirty="0"/>
              <a:t>Before</a:t>
            </a:r>
            <a:endParaRPr lang="en-US" u="sng" dirty="0"/>
          </a:p>
        </p:txBody>
      </p:sp>
      <p:sp>
        <p:nvSpPr>
          <p:cNvPr id="5" name="Text Placeholder 4">
            <a:extLst>
              <a:ext uri="{FF2B5EF4-FFF2-40B4-BE49-F238E27FC236}">
                <a16:creationId xmlns:a16="http://schemas.microsoft.com/office/drawing/2014/main" id="{723A1C95-B6DB-49C1-A20E-10406447EBB2}"/>
              </a:ext>
            </a:extLst>
          </p:cNvPr>
          <p:cNvSpPr>
            <a:spLocks noGrp="1"/>
          </p:cNvSpPr>
          <p:nvPr>
            <p:ph type="body" sz="quarter" idx="3"/>
          </p:nvPr>
        </p:nvSpPr>
        <p:spPr/>
        <p:txBody>
          <a:bodyPr>
            <a:normAutofit/>
          </a:bodyPr>
          <a:lstStyle/>
          <a:p>
            <a:r>
              <a:rPr lang="en-US" sz="4000" u="sng" dirty="0"/>
              <a:t>After</a:t>
            </a:r>
          </a:p>
        </p:txBody>
      </p:sp>
      <p:graphicFrame>
        <p:nvGraphicFramePr>
          <p:cNvPr id="9" name="Content Placeholder 8">
            <a:extLst>
              <a:ext uri="{FF2B5EF4-FFF2-40B4-BE49-F238E27FC236}">
                <a16:creationId xmlns:a16="http://schemas.microsoft.com/office/drawing/2014/main" id="{8092D1D2-DF4C-466D-89BF-8A710ADC79B6}"/>
              </a:ext>
            </a:extLst>
          </p:cNvPr>
          <p:cNvGraphicFramePr>
            <a:graphicFrameLocks noGrp="1"/>
          </p:cNvGraphicFramePr>
          <p:nvPr>
            <p:ph sz="half" idx="2"/>
            <p:extLst>
              <p:ext uri="{D42A27DB-BD31-4B8C-83A1-F6EECF244321}">
                <p14:modId xmlns:p14="http://schemas.microsoft.com/office/powerpoint/2010/main" val="3945986697"/>
              </p:ext>
            </p:extLst>
          </p:nvPr>
        </p:nvGraphicFramePr>
        <p:xfrm>
          <a:off x="381000" y="3003825"/>
          <a:ext cx="5900059" cy="3489050"/>
        </p:xfrm>
        <a:graphic>
          <a:graphicData uri="http://schemas.openxmlformats.org/drawingml/2006/table">
            <a:tbl>
              <a:tblPr>
                <a:tableStyleId>{5C22544A-7EE6-4342-B048-85BDC9FD1C3A}</a:tableStyleId>
              </a:tblPr>
              <a:tblGrid>
                <a:gridCol w="388540">
                  <a:extLst>
                    <a:ext uri="{9D8B030D-6E8A-4147-A177-3AD203B41FA5}">
                      <a16:colId xmlns:a16="http://schemas.microsoft.com/office/drawing/2014/main" val="2417458176"/>
                    </a:ext>
                  </a:extLst>
                </a:gridCol>
                <a:gridCol w="733910">
                  <a:extLst>
                    <a:ext uri="{9D8B030D-6E8A-4147-A177-3AD203B41FA5}">
                      <a16:colId xmlns:a16="http://schemas.microsoft.com/office/drawing/2014/main" val="3800736936"/>
                    </a:ext>
                  </a:extLst>
                </a:gridCol>
                <a:gridCol w="330979">
                  <a:extLst>
                    <a:ext uri="{9D8B030D-6E8A-4147-A177-3AD203B41FA5}">
                      <a16:colId xmlns:a16="http://schemas.microsoft.com/office/drawing/2014/main" val="923700596"/>
                    </a:ext>
                  </a:extLst>
                </a:gridCol>
                <a:gridCol w="705129">
                  <a:extLst>
                    <a:ext uri="{9D8B030D-6E8A-4147-A177-3AD203B41FA5}">
                      <a16:colId xmlns:a16="http://schemas.microsoft.com/office/drawing/2014/main" val="3903458943"/>
                    </a:ext>
                  </a:extLst>
                </a:gridCol>
                <a:gridCol w="2316852">
                  <a:extLst>
                    <a:ext uri="{9D8B030D-6E8A-4147-A177-3AD203B41FA5}">
                      <a16:colId xmlns:a16="http://schemas.microsoft.com/office/drawing/2014/main" val="2837148541"/>
                    </a:ext>
                  </a:extLst>
                </a:gridCol>
                <a:gridCol w="849033">
                  <a:extLst>
                    <a:ext uri="{9D8B030D-6E8A-4147-A177-3AD203B41FA5}">
                      <a16:colId xmlns:a16="http://schemas.microsoft.com/office/drawing/2014/main" val="3881132359"/>
                    </a:ext>
                  </a:extLst>
                </a:gridCol>
                <a:gridCol w="575616">
                  <a:extLst>
                    <a:ext uri="{9D8B030D-6E8A-4147-A177-3AD203B41FA5}">
                      <a16:colId xmlns:a16="http://schemas.microsoft.com/office/drawing/2014/main" val="643397834"/>
                    </a:ext>
                  </a:extLst>
                </a:gridCol>
              </a:tblGrid>
              <a:tr h="588041">
                <a:tc>
                  <a:txBody>
                    <a:bodyPr/>
                    <a:lstStyle/>
                    <a:p>
                      <a:pPr algn="ctr" fontAlgn="b"/>
                      <a:r>
                        <a:rPr lang="en-US" sz="1200" u="sng" strike="noStrike" dirty="0">
                          <a:effectLst/>
                        </a:rPr>
                        <a:t>Before</a:t>
                      </a:r>
                      <a:endParaRPr lang="en-US" sz="1200" b="1" i="0" u="sng" strike="noStrike" dirty="0">
                        <a:solidFill>
                          <a:srgbClr val="000000"/>
                        </a:solidFill>
                        <a:effectLst/>
                        <a:latin typeface="Calibri" panose="020F0502020204030204" pitchFamily="34" charset="0"/>
                      </a:endParaRPr>
                    </a:p>
                  </a:txBody>
                  <a:tcPr marL="0" marR="0" marT="0" marB="0" vert="vert27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dirty="0">
                          <a:effectLst/>
                        </a:rPr>
                        <a:t>Club #</a:t>
                      </a:r>
                      <a:endParaRPr lang="en-US" sz="1200" b="1" i="0" u="sng"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dirty="0">
                          <a:effectLst/>
                        </a:rPr>
                        <a:t>After</a:t>
                      </a:r>
                      <a:endParaRPr lang="en-US" sz="1200" b="1" i="0" u="sng" strike="noStrike" dirty="0">
                        <a:solidFill>
                          <a:srgbClr val="000000"/>
                        </a:solidFill>
                        <a:effectLst/>
                        <a:latin typeface="Calibri" panose="020F0502020204030204" pitchFamily="34" charset="0"/>
                      </a:endParaRPr>
                    </a:p>
                  </a:txBody>
                  <a:tcPr marL="0" marR="0" marT="0" marB="0" vert="vert27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dirty="0">
                          <a:effectLst/>
                        </a:rPr>
                        <a:t>Move?</a:t>
                      </a:r>
                      <a:endParaRPr lang="en-US" sz="1200" b="1" i="0" u="sng"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dirty="0">
                          <a:effectLst/>
                        </a:rPr>
                        <a:t>Club Name</a:t>
                      </a:r>
                      <a:endParaRPr lang="en-US" sz="1200" b="1" i="0" u="sng"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dirty="0">
                          <a:effectLst/>
                        </a:rPr>
                        <a:t>Club Status</a:t>
                      </a:r>
                      <a:endParaRPr lang="en-US" sz="1200" b="1" i="0" u="sng"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dirty="0">
                          <a:effectLst/>
                        </a:rPr>
                        <a:t>Active</a:t>
                      </a:r>
                      <a:endParaRPr lang="en-US" sz="1200" b="1" i="0" u="sng"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80662730"/>
                  </a:ext>
                </a:extLst>
              </a:tr>
              <a:tr h="235217">
                <a:tc>
                  <a:txBody>
                    <a:bodyPr/>
                    <a:lstStyle/>
                    <a:p>
                      <a:pPr algn="ctr" fontAlgn="b"/>
                      <a:r>
                        <a:rPr lang="en-US" sz="1200" u="none" strike="noStrike" dirty="0">
                          <a:effectLst/>
                        </a:rPr>
                        <a:t>B2</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tcPr>
                </a:tc>
                <a:tc>
                  <a:txBody>
                    <a:bodyPr/>
                    <a:lstStyle/>
                    <a:p>
                      <a:pPr algn="r" fontAlgn="b"/>
                      <a:r>
                        <a:rPr lang="en-US" sz="1200" u="none" strike="noStrike" dirty="0">
                          <a:effectLst/>
                        </a:rPr>
                        <a:t>1173</a:t>
                      </a:r>
                      <a:endParaRPr lang="en-US" sz="1200" b="0" i="0" u="none" strike="noStrike" dirty="0">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dirty="0">
                          <a:effectLst/>
                        </a:rPr>
                        <a:t>B3</a:t>
                      </a:r>
                      <a:endParaRPr lang="en-US" sz="1200" b="0" i="0" u="none" strike="noStrike" dirty="0">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ctr" fontAlgn="b"/>
                      <a:r>
                        <a:rPr lang="en-US" sz="1200" u="none" strike="noStrike">
                          <a:effectLst/>
                        </a:rPr>
                        <a:t>TRUE</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a:effectLst/>
                        </a:rPr>
                        <a:t>Waukesha Toastmasters Club</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ctr" fontAlgn="b"/>
                      <a:r>
                        <a:rPr lang="en-US" sz="1200" u="none" strike="noStrike" dirty="0">
                          <a:effectLst/>
                        </a:rPr>
                        <a:t>17</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197506483"/>
                  </a:ext>
                </a:extLst>
              </a:tr>
              <a:tr h="235217">
                <a:tc>
                  <a:txBody>
                    <a:bodyPr/>
                    <a:lstStyle/>
                    <a:p>
                      <a:pPr algn="ctr" fontAlgn="b"/>
                      <a:r>
                        <a:rPr lang="en-US" sz="1200" u="none" strike="noStrike" dirty="0">
                          <a:effectLst/>
                        </a:rPr>
                        <a:t>B2</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u="none" strike="noStrike">
                          <a:effectLst/>
                        </a:rPr>
                        <a:t>5611915</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a:effectLst/>
                        </a:rPr>
                        <a:t>B2</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FALSE</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err="1">
                          <a:effectLst/>
                        </a:rPr>
                        <a:t>DJAB</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17</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195697582"/>
                  </a:ext>
                </a:extLst>
              </a:tr>
              <a:tr h="235217">
                <a:tc>
                  <a:txBody>
                    <a:bodyPr/>
                    <a:lstStyle/>
                    <a:p>
                      <a:pPr algn="ctr" fontAlgn="b"/>
                      <a:r>
                        <a:rPr lang="en-US" sz="1200" u="none" strike="noStrike" dirty="0">
                          <a:effectLst/>
                        </a:rPr>
                        <a:t>B2</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u="none" strike="noStrike">
                          <a:effectLst/>
                        </a:rPr>
                        <a:t>6845258</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B3</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TRUE</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a:effectLst/>
                        </a:rPr>
                        <a:t>Babbling Badgers</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a:effectLst/>
                        </a:rPr>
                        <a:t>Active</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10</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810905848"/>
                  </a:ext>
                </a:extLst>
              </a:tr>
              <a:tr h="245018">
                <a:tc>
                  <a:txBody>
                    <a:bodyPr/>
                    <a:lstStyle/>
                    <a:p>
                      <a:pPr algn="ctr" fontAlgn="b"/>
                      <a:r>
                        <a:rPr lang="en-US" sz="1200" u="none" strike="noStrike" dirty="0">
                          <a:effectLst/>
                        </a:rPr>
                        <a:t>B2</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r" fontAlgn="b"/>
                      <a:r>
                        <a:rPr lang="en-US" sz="1200" u="none" strike="noStrike">
                          <a:effectLst/>
                        </a:rPr>
                        <a:t>7571849</a:t>
                      </a:r>
                      <a:endParaRPr lang="en-US" sz="1200" b="0" i="0"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B3</a:t>
                      </a:r>
                      <a:endParaRPr lang="en-US" sz="1200" b="0" i="0" u="none"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none" strike="noStrike">
                          <a:effectLst/>
                        </a:rPr>
                        <a:t>FALSE</a:t>
                      </a:r>
                      <a:endParaRPr lang="en-US" sz="1200" b="0" i="0"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Fiserv Brookfield</a:t>
                      </a:r>
                      <a:endParaRPr lang="en-US" sz="1200" b="0" i="0" u="none"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Active</a:t>
                      </a:r>
                      <a:endParaRPr lang="en-US" sz="1200" b="0" i="0" u="none"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2</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80112174"/>
                  </a:ext>
                </a:extLst>
              </a:tr>
              <a:tr h="235217">
                <a:tc>
                  <a:txBody>
                    <a:bodyPr/>
                    <a:lstStyle/>
                    <a:p>
                      <a:pPr algn="ctr" fontAlgn="b"/>
                      <a:r>
                        <a:rPr lang="en-US" sz="1200" u="none" strike="noStrike" dirty="0">
                          <a:effectLst/>
                        </a:rPr>
                        <a:t>B3</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tcPr>
                </a:tc>
                <a:tc>
                  <a:txBody>
                    <a:bodyPr/>
                    <a:lstStyle/>
                    <a:p>
                      <a:pPr algn="r" fontAlgn="b"/>
                      <a:r>
                        <a:rPr lang="en-US" sz="1200" u="none" strike="noStrike" dirty="0">
                          <a:effectLst/>
                        </a:rPr>
                        <a:t>834</a:t>
                      </a:r>
                      <a:endParaRPr lang="en-US" sz="1200" b="0" i="0" u="none" strike="noStrike" dirty="0">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a:effectLst/>
                        </a:rPr>
                        <a:t>B3</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ctr" fontAlgn="b"/>
                      <a:r>
                        <a:rPr lang="en-US" sz="1200" u="none" strike="noStrike">
                          <a:effectLst/>
                        </a:rPr>
                        <a:t>FALSE</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a:effectLst/>
                        </a:rPr>
                        <a:t>Oconomowoc Toastmasters Club</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ctr" fontAlgn="b"/>
                      <a:r>
                        <a:rPr lang="en-US" sz="1200" u="none" strike="noStrike" dirty="0">
                          <a:effectLst/>
                        </a:rPr>
                        <a:t>9</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377841642"/>
                  </a:ext>
                </a:extLst>
              </a:tr>
              <a:tr h="235217">
                <a:tc>
                  <a:txBody>
                    <a:bodyPr/>
                    <a:lstStyle/>
                    <a:p>
                      <a:pPr algn="ctr" fontAlgn="b"/>
                      <a:r>
                        <a:rPr lang="en-US" sz="1200" i="1" u="none" strike="noStrike" dirty="0">
                          <a:effectLst/>
                        </a:rPr>
                        <a:t>B3</a:t>
                      </a:r>
                      <a:endParaRPr lang="en-US" sz="1200" b="0" i="1"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i="1" u="none" strike="noStrike">
                          <a:effectLst/>
                        </a:rPr>
                        <a:t>4425917</a:t>
                      </a:r>
                      <a:endParaRPr lang="en-US" sz="1200" b="0" i="1"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i="1" u="none" strike="noStrike" dirty="0">
                          <a:effectLst/>
                        </a:rPr>
                        <a:t>B3</a:t>
                      </a:r>
                      <a:endParaRPr lang="en-US" sz="1200" b="0" i="1"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i="1" u="none" strike="noStrike" dirty="0">
                          <a:effectLst/>
                        </a:rPr>
                        <a:t>FALSE</a:t>
                      </a:r>
                      <a:endParaRPr lang="en-US" sz="1200" b="0" i="1"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i="1" u="none" strike="noStrike">
                          <a:effectLst/>
                        </a:rPr>
                        <a:t>The Bulk Electric Speakers (BES)</a:t>
                      </a:r>
                      <a:endParaRPr lang="en-US" sz="1200" b="0" i="1"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i="1" u="none" strike="noStrike">
                          <a:effectLst/>
                        </a:rPr>
                        <a:t>Ineligible</a:t>
                      </a:r>
                      <a:endParaRPr lang="en-US" sz="1200" b="0" i="1"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i="1" u="none" strike="noStrike" dirty="0">
                          <a:effectLst/>
                        </a:rPr>
                        <a:t>0</a:t>
                      </a:r>
                      <a:endParaRPr lang="en-US" sz="1200" b="0" i="1"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339207933"/>
                  </a:ext>
                </a:extLst>
              </a:tr>
              <a:tr h="235217">
                <a:tc>
                  <a:txBody>
                    <a:bodyPr/>
                    <a:lstStyle/>
                    <a:p>
                      <a:pPr algn="ctr" fontAlgn="b"/>
                      <a:r>
                        <a:rPr lang="en-US" sz="1200" b="1" i="1" u="none" strike="noStrike" dirty="0">
                          <a:effectLst/>
                        </a:rPr>
                        <a:t>B3</a:t>
                      </a:r>
                      <a:endParaRPr lang="en-US" sz="1200" b="1" i="1"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b="1" i="1" u="none" strike="noStrike">
                          <a:effectLst/>
                        </a:rPr>
                        <a:t>4685198</a:t>
                      </a:r>
                      <a:endParaRPr lang="en-US" sz="1200" b="1" i="1"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b="1" i="1" u="none" strike="noStrike" dirty="0">
                          <a:solidFill>
                            <a:srgbClr val="000000"/>
                          </a:solidFill>
                          <a:effectLst/>
                          <a:latin typeface="Calibri" panose="020F0502020204030204" pitchFamily="34" charset="0"/>
                        </a:rPr>
                        <a:t>X</a:t>
                      </a:r>
                    </a:p>
                  </a:txBody>
                  <a:tcPr marL="0" marR="0" marT="0" marB="0" anchor="b"/>
                </a:tc>
                <a:tc>
                  <a:txBody>
                    <a:bodyPr/>
                    <a:lstStyle/>
                    <a:p>
                      <a:pPr algn="ctr" fontAlgn="b"/>
                      <a:r>
                        <a:rPr lang="en-US" sz="1200" b="1" i="1" u="none" strike="noStrike" dirty="0">
                          <a:effectLst/>
                        </a:rPr>
                        <a:t>TRUE</a:t>
                      </a:r>
                      <a:endParaRPr lang="en-US" sz="1200" b="1" i="1"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b="1" i="1" u="none" strike="noStrike" dirty="0">
                          <a:effectLst/>
                        </a:rPr>
                        <a:t>The </a:t>
                      </a:r>
                      <a:r>
                        <a:rPr lang="en-US" sz="1200" b="1" i="1" u="none" strike="noStrike" dirty="0" err="1">
                          <a:effectLst/>
                        </a:rPr>
                        <a:t>Waukie</a:t>
                      </a:r>
                      <a:r>
                        <a:rPr lang="en-US" sz="1200" b="1" i="1" u="none" strike="noStrike" dirty="0">
                          <a:effectLst/>
                        </a:rPr>
                        <a:t> Talkies</a:t>
                      </a:r>
                      <a:endParaRPr lang="en-US" sz="1200" b="1" i="1"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b="1" i="1" u="none" strike="noStrike">
                          <a:effectLst/>
                        </a:rPr>
                        <a:t>Suspended</a:t>
                      </a:r>
                      <a:endParaRPr lang="en-US" sz="1200" b="1" i="1"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b="1" i="1" u="none" strike="noStrike" dirty="0">
                          <a:effectLst/>
                        </a:rPr>
                        <a:t>0</a:t>
                      </a:r>
                      <a:endParaRPr lang="en-US" sz="1200" b="1" i="1"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555118974"/>
                  </a:ext>
                </a:extLst>
              </a:tr>
              <a:tr h="245018">
                <a:tc>
                  <a:txBody>
                    <a:bodyPr/>
                    <a:lstStyle/>
                    <a:p>
                      <a:pPr algn="ctr" fontAlgn="b"/>
                      <a:r>
                        <a:rPr lang="en-US" sz="1200" u="none" strike="noStrike" dirty="0">
                          <a:effectLst/>
                        </a:rPr>
                        <a:t>B3</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r" fontAlgn="b"/>
                      <a:r>
                        <a:rPr lang="en-US" sz="1200" u="none" strike="noStrike">
                          <a:effectLst/>
                        </a:rPr>
                        <a:t>6666287</a:t>
                      </a:r>
                      <a:endParaRPr lang="en-US" sz="1200" b="0" i="0"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u="none" strike="noStrike">
                          <a:effectLst/>
                        </a:rPr>
                        <a:t>B3</a:t>
                      </a:r>
                      <a:endParaRPr lang="en-US" sz="1200" b="0" i="0"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none" strike="noStrike">
                          <a:effectLst/>
                        </a:rPr>
                        <a:t>FALSE</a:t>
                      </a:r>
                      <a:endParaRPr lang="en-US" sz="1200" b="0" i="0"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Pewaukee Speaks</a:t>
                      </a:r>
                      <a:endParaRPr lang="en-US" sz="1200" b="0" i="0" u="none"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u="none" strike="noStrike" dirty="0">
                          <a:effectLst/>
                        </a:rPr>
                        <a:t>Active</a:t>
                      </a:r>
                      <a:endParaRPr lang="en-US" sz="1200" b="0" i="0" u="none"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7</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04709812"/>
                  </a:ext>
                </a:extLst>
              </a:tr>
              <a:tr h="284219">
                <a:tc>
                  <a:txBody>
                    <a:bodyPr/>
                    <a:lstStyle/>
                    <a:p>
                      <a:pPr algn="ctr" fontAlgn="b"/>
                      <a:r>
                        <a:rPr lang="en-US" sz="1200" u="none" strike="noStrike" dirty="0">
                          <a:effectLst/>
                        </a:rPr>
                        <a:t>B4</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tcPr>
                </a:tc>
                <a:tc>
                  <a:txBody>
                    <a:bodyPr/>
                    <a:lstStyle/>
                    <a:p>
                      <a:pPr algn="r" fontAlgn="b"/>
                      <a:r>
                        <a:rPr lang="en-US" sz="1200" u="none" strike="noStrike" dirty="0">
                          <a:effectLst/>
                        </a:rPr>
                        <a:t>4046</a:t>
                      </a:r>
                      <a:endParaRPr lang="en-US" sz="1200" b="0" i="0" u="none" strike="noStrike" dirty="0">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dirty="0">
                          <a:effectLst/>
                        </a:rPr>
                        <a:t>B2</a:t>
                      </a:r>
                      <a:endParaRPr lang="en-US" sz="1200" b="0" i="0" u="none" strike="noStrike" dirty="0">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ctr" fontAlgn="b"/>
                      <a:r>
                        <a:rPr lang="en-US" sz="1200" u="none" strike="noStrike">
                          <a:effectLst/>
                        </a:rPr>
                        <a:t>TRUE</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a:effectLst/>
                        </a:rPr>
                        <a:t>Landmark Toastmasters Club</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ctr" fontAlgn="b"/>
                      <a:r>
                        <a:rPr lang="en-US" sz="1200" u="none" strike="noStrike" dirty="0">
                          <a:effectLst/>
                        </a:rPr>
                        <a:t>9</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560723258"/>
                  </a:ext>
                </a:extLst>
              </a:tr>
              <a:tr h="235217">
                <a:tc>
                  <a:txBody>
                    <a:bodyPr/>
                    <a:lstStyle/>
                    <a:p>
                      <a:pPr algn="ctr" fontAlgn="b"/>
                      <a:r>
                        <a:rPr lang="en-US" sz="1200" u="none" strike="noStrike" dirty="0">
                          <a:effectLst/>
                        </a:rPr>
                        <a:t>B4</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u="none" strike="noStrike">
                          <a:effectLst/>
                        </a:rPr>
                        <a:t>879726</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a:effectLst/>
                        </a:rPr>
                        <a:t>B2</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TRUE</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a:effectLst/>
                        </a:rPr>
                        <a:t>Generally Speaking Toastmasters</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10</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773357145"/>
                  </a:ext>
                </a:extLst>
              </a:tr>
              <a:tr h="235217">
                <a:tc>
                  <a:txBody>
                    <a:bodyPr/>
                    <a:lstStyle/>
                    <a:p>
                      <a:pPr algn="ctr" fontAlgn="b"/>
                      <a:r>
                        <a:rPr lang="en-US" sz="1200" u="none" strike="noStrike" dirty="0">
                          <a:effectLst/>
                        </a:rPr>
                        <a:t>B4</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tcPr>
                </a:tc>
                <a:tc>
                  <a:txBody>
                    <a:bodyPr/>
                    <a:lstStyle/>
                    <a:p>
                      <a:pPr algn="r" fontAlgn="b"/>
                      <a:r>
                        <a:rPr lang="en-US" sz="1200" u="none" strike="noStrike">
                          <a:effectLst/>
                        </a:rPr>
                        <a:t>1529586</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B2</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a:effectLst/>
                        </a:rPr>
                        <a:t>TRUE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a:effectLst/>
                        </a:rPr>
                        <a:t>Advanced Leadership Toastmasters</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a:effectLst/>
                        </a:rPr>
                        <a:t>Active</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11</a:t>
                      </a:r>
                      <a:endParaRPr lang="en-US" sz="1200" b="0" i="0"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582070192"/>
                  </a:ext>
                </a:extLst>
              </a:tr>
              <a:tr h="245018">
                <a:tc>
                  <a:txBody>
                    <a:bodyPr/>
                    <a:lstStyle/>
                    <a:p>
                      <a:pPr algn="ctr" fontAlgn="b"/>
                      <a:r>
                        <a:rPr lang="en-US" sz="1200" i="1" u="none" strike="noStrike" dirty="0">
                          <a:effectLst/>
                        </a:rPr>
                        <a:t>B4</a:t>
                      </a:r>
                      <a:endParaRPr lang="en-US" sz="1200" b="0" i="1"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algn="r" fontAlgn="b"/>
                      <a:r>
                        <a:rPr lang="en-US" sz="1200" i="1" u="none" strike="noStrike">
                          <a:effectLst/>
                        </a:rPr>
                        <a:t>7429611</a:t>
                      </a:r>
                      <a:endParaRPr lang="en-US" sz="1200" b="0" i="1"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i="1" u="none" strike="noStrike" dirty="0">
                          <a:effectLst/>
                        </a:rPr>
                        <a:t>B2</a:t>
                      </a:r>
                      <a:endParaRPr lang="en-US" sz="1200" b="0" i="1" u="none"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i="1" u="none" strike="noStrike">
                          <a:effectLst/>
                        </a:rPr>
                        <a:t>TRUE</a:t>
                      </a:r>
                      <a:endParaRPr lang="en-US" sz="1200" b="0" i="1"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i="1" u="none" strike="noStrike">
                          <a:effectLst/>
                        </a:rPr>
                        <a:t>Inprovisors</a:t>
                      </a:r>
                      <a:endParaRPr lang="en-US" sz="1200" b="0" i="1" u="none"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i="1" u="none" strike="noStrike" dirty="0">
                          <a:effectLst/>
                        </a:rPr>
                        <a:t>Ineligible</a:t>
                      </a:r>
                      <a:endParaRPr lang="en-US" sz="1200" b="0" i="1" u="none"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i="1" u="none" strike="noStrike" dirty="0">
                          <a:effectLst/>
                        </a:rPr>
                        <a:t>0</a:t>
                      </a:r>
                      <a:endParaRPr lang="en-US" sz="1200" b="0" i="1"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063462"/>
                  </a:ext>
                </a:extLst>
              </a:tr>
            </a:tbl>
          </a:graphicData>
        </a:graphic>
      </p:graphicFrame>
      <p:graphicFrame>
        <p:nvGraphicFramePr>
          <p:cNvPr id="7" name="Content Placeholder 6">
            <a:extLst>
              <a:ext uri="{FF2B5EF4-FFF2-40B4-BE49-F238E27FC236}">
                <a16:creationId xmlns:a16="http://schemas.microsoft.com/office/drawing/2014/main" id="{1902B1FC-E012-4CE3-BF9D-FB7E7CB37EB6}"/>
              </a:ext>
            </a:extLst>
          </p:cNvPr>
          <p:cNvGraphicFramePr>
            <a:graphicFrameLocks noGrp="1"/>
          </p:cNvGraphicFramePr>
          <p:nvPr>
            <p:ph sz="quarter" idx="4"/>
            <p:extLst>
              <p:ext uri="{D42A27DB-BD31-4B8C-83A1-F6EECF244321}">
                <p14:modId xmlns:p14="http://schemas.microsoft.com/office/powerpoint/2010/main" val="2945456239"/>
              </p:ext>
            </p:extLst>
          </p:nvPr>
        </p:nvGraphicFramePr>
        <p:xfrm>
          <a:off x="6438900" y="3003825"/>
          <a:ext cx="5619749" cy="3489048"/>
        </p:xfrm>
        <a:graphic>
          <a:graphicData uri="http://schemas.openxmlformats.org/drawingml/2006/table">
            <a:tbl>
              <a:tblPr>
                <a:tableStyleId>{5C22544A-7EE6-4342-B048-85BDC9FD1C3A}</a:tableStyleId>
              </a:tblPr>
              <a:tblGrid>
                <a:gridCol w="256170">
                  <a:extLst>
                    <a:ext uri="{9D8B030D-6E8A-4147-A177-3AD203B41FA5}">
                      <a16:colId xmlns:a16="http://schemas.microsoft.com/office/drawing/2014/main" val="488478231"/>
                    </a:ext>
                  </a:extLst>
                </a:gridCol>
                <a:gridCol w="768512">
                  <a:extLst>
                    <a:ext uri="{9D8B030D-6E8A-4147-A177-3AD203B41FA5}">
                      <a16:colId xmlns:a16="http://schemas.microsoft.com/office/drawing/2014/main" val="356923831"/>
                    </a:ext>
                  </a:extLst>
                </a:gridCol>
                <a:gridCol w="2849902">
                  <a:extLst>
                    <a:ext uri="{9D8B030D-6E8A-4147-A177-3AD203B41FA5}">
                      <a16:colId xmlns:a16="http://schemas.microsoft.com/office/drawing/2014/main" val="1889863532"/>
                    </a:ext>
                  </a:extLst>
                </a:gridCol>
                <a:gridCol w="1088727">
                  <a:extLst>
                    <a:ext uri="{9D8B030D-6E8A-4147-A177-3AD203B41FA5}">
                      <a16:colId xmlns:a16="http://schemas.microsoft.com/office/drawing/2014/main" val="725871374"/>
                    </a:ext>
                  </a:extLst>
                </a:gridCol>
                <a:gridCol w="656438">
                  <a:extLst>
                    <a:ext uri="{9D8B030D-6E8A-4147-A177-3AD203B41FA5}">
                      <a16:colId xmlns:a16="http://schemas.microsoft.com/office/drawing/2014/main" val="1494192117"/>
                    </a:ext>
                  </a:extLst>
                </a:gridCol>
              </a:tblGrid>
              <a:tr h="494025">
                <a:tc>
                  <a:txBody>
                    <a:bodyPr/>
                    <a:lstStyle/>
                    <a:p>
                      <a:pPr algn="ctr" fontAlgn="b"/>
                      <a:r>
                        <a:rPr lang="en-US" sz="1200" u="sng" strike="noStrike" dirty="0">
                          <a:effectLst/>
                        </a:rPr>
                        <a:t>After</a:t>
                      </a:r>
                      <a:endParaRPr lang="en-US" sz="1200" b="1" i="0" u="sng" strike="noStrike" dirty="0">
                        <a:solidFill>
                          <a:srgbClr val="000000"/>
                        </a:solidFill>
                        <a:effectLst/>
                        <a:latin typeface="Calibri" panose="020F0502020204030204" pitchFamily="34" charset="0"/>
                      </a:endParaRPr>
                    </a:p>
                  </a:txBody>
                  <a:tcPr marL="0" marR="0" marT="0" marB="0" vert="vert270" anchor="b">
                    <a:lnB w="28575" cap="flat" cmpd="sng" algn="ctr">
                      <a:solidFill>
                        <a:schemeClr val="tx1"/>
                      </a:solidFill>
                      <a:prstDash val="solid"/>
                      <a:round/>
                      <a:headEnd type="none" w="med" len="med"/>
                      <a:tailEnd type="none" w="med" len="med"/>
                    </a:lnB>
                  </a:tcPr>
                </a:tc>
                <a:tc>
                  <a:txBody>
                    <a:bodyPr/>
                    <a:lstStyle/>
                    <a:p>
                      <a:pPr algn="l" fontAlgn="b"/>
                      <a:r>
                        <a:rPr lang="en-US" sz="1200" u="sng" strike="noStrike">
                          <a:effectLst/>
                        </a:rPr>
                        <a:t>Club #</a:t>
                      </a:r>
                      <a:endParaRPr lang="en-US" sz="1200" b="1" i="0" u="sng"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u="sng" strike="noStrike">
                          <a:effectLst/>
                        </a:rPr>
                        <a:t>Club Name</a:t>
                      </a:r>
                      <a:endParaRPr lang="en-US" sz="1200" b="1" i="0" u="sng"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l" fontAlgn="b"/>
                      <a:r>
                        <a:rPr lang="en-US" sz="1200" u="sng" strike="noStrike">
                          <a:effectLst/>
                        </a:rPr>
                        <a:t>Club Status</a:t>
                      </a:r>
                      <a:endParaRPr lang="en-US" sz="1200" b="1" i="0" u="sng" strike="noStrike">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tc>
                  <a:txBody>
                    <a:bodyPr/>
                    <a:lstStyle/>
                    <a:p>
                      <a:pPr algn="ctr" fontAlgn="b"/>
                      <a:r>
                        <a:rPr lang="en-US" sz="1200" u="sng" strike="noStrike" dirty="0">
                          <a:effectLst/>
                        </a:rPr>
                        <a:t>Active</a:t>
                      </a:r>
                      <a:endParaRPr lang="en-US" sz="1200" b="1" i="0" u="sng" strike="noStrike" dirty="0">
                        <a:solidFill>
                          <a:srgbClr val="000000"/>
                        </a:solidFill>
                        <a:effectLst/>
                        <a:latin typeface="Calibri" panose="020F0502020204030204" pitchFamily="34" charset="0"/>
                      </a:endParaRPr>
                    </a:p>
                  </a:txBody>
                  <a:tcPr marL="0" marR="0" marT="0" marB="0" anchor="b">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6785886"/>
                  </a:ext>
                </a:extLst>
              </a:tr>
              <a:tr h="247012">
                <a:tc>
                  <a:txBody>
                    <a:bodyPr/>
                    <a:lstStyle/>
                    <a:p>
                      <a:pPr algn="ctr" fontAlgn="b"/>
                      <a:r>
                        <a:rPr lang="en-US" sz="1200" u="none" strike="noStrike" dirty="0">
                          <a:effectLst/>
                        </a:rPr>
                        <a:t>B2</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R w="12700" cmpd="sng">
                      <a:noFill/>
                    </a:lnR>
                    <a:lnT w="285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b"/>
                      <a:r>
                        <a:rPr lang="en-US" sz="1200" u="none" strike="noStrike">
                          <a:effectLst/>
                        </a:rPr>
                        <a:t>5611915</a:t>
                      </a:r>
                      <a:endParaRPr lang="en-US" sz="1200" b="0" i="0" u="none" strike="noStrike">
                        <a:solidFill>
                          <a:srgbClr val="000000"/>
                        </a:solidFill>
                        <a:effectLst/>
                        <a:latin typeface="Calibri" panose="020F0502020204030204" pitchFamily="34" charset="0"/>
                      </a:endParaRPr>
                    </a:p>
                  </a:txBody>
                  <a:tcPr marL="0" marR="0" marT="0" marB="0" anchor="b">
                    <a:lnL w="12700" cmpd="sng">
                      <a:noFill/>
                    </a:lnL>
                    <a:lnR w="12700" cmpd="sng">
                      <a:noFill/>
                    </a:lnR>
                    <a:lnT w="285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l" fontAlgn="b"/>
                      <a:r>
                        <a:rPr lang="en-US" sz="1200" u="none" strike="noStrike">
                          <a:effectLst/>
                        </a:rPr>
                        <a:t>DJAB</a:t>
                      </a:r>
                      <a:endParaRPr lang="en-US" sz="1200" b="0" i="0" u="none" strike="noStrike">
                        <a:solidFill>
                          <a:srgbClr val="000000"/>
                        </a:solidFill>
                        <a:effectLst/>
                        <a:latin typeface="Calibri" panose="020F0502020204030204" pitchFamily="34" charset="0"/>
                      </a:endParaRPr>
                    </a:p>
                  </a:txBody>
                  <a:tcPr marL="0" marR="0" marT="0" marB="0" anchor="b">
                    <a:lnL w="12700" cmpd="sng">
                      <a:noFill/>
                    </a:lnL>
                    <a:lnR w="12700" cmpd="sng">
                      <a:noFill/>
                    </a:lnR>
                    <a:lnT w="285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lnL w="12700" cmpd="sng">
                      <a:noFill/>
                    </a:lnL>
                    <a:lnR w="12700" cmpd="sng">
                      <a:noFill/>
                    </a:lnR>
                    <a:lnT w="285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fontAlgn="b"/>
                      <a:r>
                        <a:rPr lang="en-US" sz="1200" u="none" strike="noStrike" dirty="0">
                          <a:effectLst/>
                        </a:rPr>
                        <a:t>17</a:t>
                      </a:r>
                      <a:endParaRPr lang="en-US" sz="1200" b="0" i="0" u="none" strike="noStrike" dirty="0">
                        <a:solidFill>
                          <a:srgbClr val="000000"/>
                        </a:solidFill>
                        <a:effectLst/>
                        <a:latin typeface="Calibri" panose="020F0502020204030204" pitchFamily="34" charset="0"/>
                      </a:endParaRPr>
                    </a:p>
                  </a:txBody>
                  <a:tcPr marL="0" marR="0" marT="0" marB="0" anchor="b">
                    <a:lnL w="12700" cmpd="sng">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83384746"/>
                  </a:ext>
                </a:extLst>
              </a:tr>
              <a:tr h="247012">
                <a:tc>
                  <a:txBody>
                    <a:bodyPr/>
                    <a:lstStyle/>
                    <a:p>
                      <a:pPr algn="ctr" fontAlgn="b"/>
                      <a:r>
                        <a:rPr lang="en-US" sz="1200" u="none" strike="noStrike" dirty="0">
                          <a:effectLst/>
                        </a:rPr>
                        <a:t>B2</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a:effectLst/>
                        </a:rPr>
                        <a:t>1529586</a:t>
                      </a:r>
                      <a:endParaRPr lang="en-US" sz="1200" b="0" i="0" u="none" strike="noStrike">
                        <a:solidFill>
                          <a:srgbClr val="000000"/>
                        </a:solidFill>
                        <a:effectLst/>
                        <a:latin typeface="Calibri" panose="020F0502020204030204" pitchFamily="34"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
                      <a:r>
                        <a:rPr lang="en-US" sz="1200" u="none" strike="noStrike">
                          <a:effectLst/>
                        </a:rPr>
                        <a:t>Advanced Leadership Toastmasters</a:t>
                      </a:r>
                      <a:endParaRPr lang="en-US" sz="1200" b="0" i="0" u="none" strike="noStrike">
                        <a:solidFill>
                          <a:srgbClr val="000000"/>
                        </a:solidFill>
                        <a:effectLst/>
                        <a:latin typeface="Calibri" panose="020F0502020204030204" pitchFamily="34"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200" u="none" strike="noStrike" dirty="0">
                          <a:effectLst/>
                        </a:rPr>
                        <a:t>11</a:t>
                      </a:r>
                      <a:endParaRPr lang="en-US" sz="1200" b="0" i="0" u="none" strike="noStrike" dirty="0">
                        <a:solidFill>
                          <a:srgbClr val="000000"/>
                        </a:solidFill>
                        <a:effectLst/>
                        <a:latin typeface="Calibri" panose="020F0502020204030204" pitchFamily="34" charset="0"/>
                      </a:endParaRPr>
                    </a:p>
                  </a:txBody>
                  <a:tcPr marL="0" marR="0" marT="0" marB="0" anchor="b">
                    <a:lnL w="12700" cmpd="sng">
                      <a:noFill/>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96250616"/>
                  </a:ext>
                </a:extLst>
              </a:tr>
              <a:tr h="247012">
                <a:tc>
                  <a:txBody>
                    <a:bodyPr/>
                    <a:lstStyle/>
                    <a:p>
                      <a:pPr algn="ctr" fontAlgn="b"/>
                      <a:r>
                        <a:rPr lang="en-US" sz="1200" u="none" strike="noStrike" dirty="0">
                          <a:effectLst/>
                        </a:rPr>
                        <a:t>B2</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b"/>
                      <a:r>
                        <a:rPr lang="en-US" sz="1200" u="none" strike="noStrike">
                          <a:effectLst/>
                        </a:rPr>
                        <a:t>4046</a:t>
                      </a:r>
                      <a:endParaRPr lang="en-US" sz="1200" b="0" i="0" u="none" strike="noStrike">
                        <a:solidFill>
                          <a:srgbClr val="000000"/>
                        </a:solidFill>
                        <a:effectLst/>
                        <a:latin typeface="Calibri" panose="020F0502020204030204" pitchFamily="34"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
                      <a:r>
                        <a:rPr lang="en-US" sz="1200" u="none" strike="noStrike" dirty="0">
                          <a:effectLst/>
                        </a:rPr>
                        <a:t>Landmark Toastmasters Club</a:t>
                      </a:r>
                      <a:endParaRPr lang="en-US" sz="1200" b="0" i="0" u="none" strike="noStrike" dirty="0">
                        <a:solidFill>
                          <a:srgbClr val="000000"/>
                        </a:solidFill>
                        <a:effectLst/>
                        <a:latin typeface="Calibri" panose="020F0502020204030204" pitchFamily="34"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fontAlgn="b"/>
                      <a:r>
                        <a:rPr lang="en-US" sz="1200" u="none" strike="noStrike" dirty="0">
                          <a:effectLst/>
                        </a:rPr>
                        <a:t>9</a:t>
                      </a:r>
                      <a:endParaRPr lang="en-US" sz="1200" b="0" i="0" u="none" strike="noStrike" dirty="0">
                        <a:solidFill>
                          <a:srgbClr val="000000"/>
                        </a:solidFill>
                        <a:effectLst/>
                        <a:latin typeface="Calibri" panose="020F0502020204030204" pitchFamily="34" charset="0"/>
                      </a:endParaRPr>
                    </a:p>
                  </a:txBody>
                  <a:tcPr marL="0" marR="0" marT="0" marB="0" anchor="b">
                    <a:lnL w="12700" cmpd="sng">
                      <a:noFill/>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994642518"/>
                  </a:ext>
                </a:extLst>
              </a:tr>
              <a:tr h="247012">
                <a:tc>
                  <a:txBody>
                    <a:bodyPr/>
                    <a:lstStyle/>
                    <a:p>
                      <a:pPr algn="ctr" fontAlgn="b"/>
                      <a:r>
                        <a:rPr lang="en-US" sz="1200" u="none" strike="noStrike" dirty="0">
                          <a:effectLst/>
                        </a:rPr>
                        <a:t>B2</a:t>
                      </a:r>
                      <a:endParaRPr lang="en-US" sz="1200" b="0" i="0"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US" sz="1200" u="none" strike="noStrike" dirty="0">
                          <a:effectLst/>
                        </a:rPr>
                        <a:t>879726</a:t>
                      </a:r>
                      <a:endParaRPr lang="en-US" sz="1200" b="0" i="0" u="none" strike="noStrike" dirty="0">
                        <a:solidFill>
                          <a:srgbClr val="000000"/>
                        </a:solidFill>
                        <a:effectLst/>
                        <a:latin typeface="Calibri" panose="020F0502020204030204" pitchFamily="34" charset="0"/>
                      </a:endParaRPr>
                    </a:p>
                  </a:txBody>
                  <a:tcPr marL="0" marR="0" marT="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u="none" strike="noStrike">
                          <a:effectLst/>
                        </a:rPr>
                        <a:t>Generally Speaking Toastmasters</a:t>
                      </a:r>
                      <a:endParaRPr lang="en-US" sz="1200" b="0" i="0" u="none" strike="noStrike">
                        <a:solidFill>
                          <a:srgbClr val="000000"/>
                        </a:solidFill>
                        <a:effectLst/>
                        <a:latin typeface="Calibri" panose="020F0502020204030204" pitchFamily="34" charset="0"/>
                      </a:endParaRPr>
                    </a:p>
                  </a:txBody>
                  <a:tcPr marL="0" marR="0" marT="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200" u="none" strike="noStrike" dirty="0">
                          <a:effectLst/>
                        </a:rPr>
                        <a:t>10</a:t>
                      </a:r>
                      <a:endParaRPr lang="en-US" sz="1200" b="0" i="0" u="none" strike="noStrike" dirty="0">
                        <a:solidFill>
                          <a:srgbClr val="000000"/>
                        </a:solidFill>
                        <a:effectLst/>
                        <a:latin typeface="Calibri" panose="020F0502020204030204" pitchFamily="34" charset="0"/>
                      </a:endParaRPr>
                    </a:p>
                  </a:txBody>
                  <a:tcPr marL="0" marR="0" marT="0" marB="0" anchor="b">
                    <a:lnL w="12700" cmpd="sng">
                      <a:noFill/>
                    </a:lnL>
                    <a:lnR w="28575" cap="flat" cmpd="sng" algn="ctr">
                      <a:solidFill>
                        <a:schemeClr val="tx1"/>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53757245"/>
                  </a:ext>
                </a:extLst>
              </a:tr>
              <a:tr h="257305">
                <a:tc>
                  <a:txBody>
                    <a:bodyPr/>
                    <a:lstStyle/>
                    <a:p>
                      <a:pPr algn="ctr" fontAlgn="b"/>
                      <a:r>
                        <a:rPr lang="en-US" sz="1200" b="0" i="1" u="none" strike="noStrike" dirty="0">
                          <a:solidFill>
                            <a:srgbClr val="000000"/>
                          </a:solidFill>
                          <a:effectLst/>
                          <a:latin typeface="Calibri" panose="020F0502020204030204" pitchFamily="34" charset="0"/>
                        </a:rPr>
                        <a:t>B2</a:t>
                      </a:r>
                    </a:p>
                  </a:txBody>
                  <a:tcPr marL="0" marR="0" marT="0" marB="0" anchor="b">
                    <a:lnL w="28575"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r" fontAlgn="b"/>
                      <a:r>
                        <a:rPr lang="en-US" sz="1200" b="0" i="1" u="none" strike="noStrike" dirty="0">
                          <a:solidFill>
                            <a:srgbClr val="000000"/>
                          </a:solidFill>
                          <a:effectLst/>
                          <a:latin typeface="Calibri" panose="020F0502020204030204" pitchFamily="34" charset="0"/>
                        </a:rPr>
                        <a:t>4685198</a:t>
                      </a:r>
                    </a:p>
                  </a:txBody>
                  <a:tcPr marL="0" marR="0" marT="0" marB="0" anchor="b">
                    <a:lnT w="12700" cap="flat" cmpd="sng" algn="ctr">
                      <a:no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b"/>
                      <a:r>
                        <a:rPr lang="en-US" sz="1200" b="0" i="1" u="none" strike="noStrike" dirty="0">
                          <a:solidFill>
                            <a:srgbClr val="000000"/>
                          </a:solidFill>
                          <a:effectLst/>
                          <a:latin typeface="Calibri" panose="020F0502020204030204" pitchFamily="34" charset="0"/>
                        </a:rPr>
                        <a:t>The </a:t>
                      </a:r>
                      <a:r>
                        <a:rPr lang="en-US" sz="1200" b="0" i="1" u="none" strike="noStrike" dirty="0" err="1">
                          <a:solidFill>
                            <a:srgbClr val="000000"/>
                          </a:solidFill>
                          <a:effectLst/>
                          <a:latin typeface="Calibri" panose="020F0502020204030204" pitchFamily="34" charset="0"/>
                        </a:rPr>
                        <a:t>Waukie</a:t>
                      </a:r>
                      <a:r>
                        <a:rPr lang="en-US" sz="1200" b="0" i="1" u="none" strike="noStrike" dirty="0">
                          <a:solidFill>
                            <a:srgbClr val="000000"/>
                          </a:solidFill>
                          <a:effectLst/>
                          <a:latin typeface="Calibri" panose="020F0502020204030204" pitchFamily="34" charset="0"/>
                        </a:rPr>
                        <a:t> Talkies</a:t>
                      </a:r>
                    </a:p>
                  </a:txBody>
                  <a:tcPr marL="0" marR="0" marT="0" marB="0" anchor="b">
                    <a:lnT w="12700" cap="flat" cmpd="sng" algn="ctr">
                      <a:no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l" fontAlgn="b"/>
                      <a:r>
                        <a:rPr lang="en-US" sz="1200" b="0" i="1" u="none" strike="noStrike" dirty="0">
                          <a:solidFill>
                            <a:srgbClr val="000000"/>
                          </a:solidFill>
                          <a:effectLst/>
                          <a:latin typeface="Calibri" panose="020F0502020204030204" pitchFamily="34" charset="0"/>
                        </a:rPr>
                        <a:t>Suspended</a:t>
                      </a:r>
                    </a:p>
                  </a:txBody>
                  <a:tcPr marL="0" marR="0" marT="0" marB="0" anchor="b">
                    <a:lnT w="12700" cap="flat" cmpd="sng" algn="ctr">
                      <a:no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ctr" fontAlgn="b"/>
                      <a:r>
                        <a:rPr lang="en-US" sz="1200" b="0" i="1" u="none" strike="noStrike" dirty="0">
                          <a:solidFill>
                            <a:srgbClr val="000000"/>
                          </a:solidFill>
                          <a:effectLst/>
                          <a:latin typeface="Calibri" panose="020F0502020204030204" pitchFamily="34" charset="0"/>
                        </a:rPr>
                        <a:t>0</a:t>
                      </a:r>
                    </a:p>
                  </a:txBody>
                  <a:tcPr marL="0" marR="0" marT="0" marB="0" anchor="b">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tcPr>
                </a:tc>
                <a:extLst>
                  <a:ext uri="{0D108BD9-81ED-4DB2-BD59-A6C34878D82A}">
                    <a16:rowId xmlns:a16="http://schemas.microsoft.com/office/drawing/2014/main" val="793674368"/>
                  </a:ext>
                </a:extLst>
              </a:tr>
              <a:tr h="257305">
                <a:tc>
                  <a:txBody>
                    <a:bodyPr/>
                    <a:lstStyle/>
                    <a:p>
                      <a:pPr algn="ctr" fontAlgn="b"/>
                      <a:r>
                        <a:rPr lang="en-US" sz="1200" i="1" u="none" strike="noStrike" dirty="0">
                          <a:effectLst/>
                        </a:rPr>
                        <a:t>B2</a:t>
                      </a:r>
                      <a:endParaRPr lang="en-US" sz="1200" b="0" i="1" u="none" strike="noStrike" dirty="0">
                        <a:solidFill>
                          <a:srgbClr val="000000"/>
                        </a:solidFill>
                        <a:effectLst/>
                        <a:latin typeface="Calibri" panose="020F0502020204030204" pitchFamily="34" charset="0"/>
                      </a:endParaRPr>
                    </a:p>
                  </a:txBody>
                  <a:tcPr marL="0" marR="0" marT="0" marB="0" anchor="b">
                    <a:lnL w="28575"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r" fontAlgn="b"/>
                      <a:r>
                        <a:rPr lang="en-US" sz="1200" i="1" u="none" strike="noStrike" dirty="0">
                          <a:effectLst/>
                        </a:rPr>
                        <a:t>7429611</a:t>
                      </a:r>
                      <a:endParaRPr lang="en-US" sz="1200" b="0" i="1" u="none" strike="noStrike" dirty="0">
                        <a:solidFill>
                          <a:srgbClr val="000000"/>
                        </a:solidFill>
                        <a:effectLst/>
                        <a:latin typeface="Calibri" panose="020F0502020204030204" pitchFamily="34" charset="0"/>
                      </a:endParaRPr>
                    </a:p>
                  </a:txBody>
                  <a:tcPr marL="0" marR="0" marT="0" marB="0" anchor="b">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b"/>
                      <a:r>
                        <a:rPr lang="en-US" sz="1200" i="1" u="none" strike="noStrike">
                          <a:effectLst/>
                        </a:rPr>
                        <a:t>Inprovisors</a:t>
                      </a:r>
                      <a:endParaRPr lang="en-US" sz="1200" b="0" i="1" u="none" strike="noStrike">
                        <a:solidFill>
                          <a:srgbClr val="000000"/>
                        </a:solidFill>
                        <a:effectLst/>
                        <a:latin typeface="Calibri" panose="020F0502020204030204" pitchFamily="34" charset="0"/>
                      </a:endParaRPr>
                    </a:p>
                  </a:txBody>
                  <a:tcPr marL="0" marR="0" marT="0" marB="0" anchor="b">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fontAlgn="b"/>
                      <a:r>
                        <a:rPr lang="en-US" sz="1200" i="1" u="none" strike="noStrike">
                          <a:effectLst/>
                        </a:rPr>
                        <a:t>Ineligible</a:t>
                      </a:r>
                      <a:endParaRPr lang="en-US" sz="1200" b="0" i="1" u="none" strike="noStrike">
                        <a:solidFill>
                          <a:srgbClr val="000000"/>
                        </a:solidFill>
                        <a:effectLst/>
                        <a:latin typeface="Calibri" panose="020F0502020204030204" pitchFamily="34" charset="0"/>
                      </a:endParaRPr>
                    </a:p>
                  </a:txBody>
                  <a:tcPr marL="0" marR="0" marT="0" marB="0" anchor="b">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b"/>
                      <a:r>
                        <a:rPr lang="en-US" sz="1200" i="1" u="none" strike="noStrike" dirty="0">
                          <a:effectLst/>
                        </a:rPr>
                        <a:t>0</a:t>
                      </a:r>
                      <a:endParaRPr lang="en-US" sz="1200" b="0" i="1" u="none" strike="noStrike" dirty="0">
                        <a:solidFill>
                          <a:srgbClr val="000000"/>
                        </a:solidFill>
                        <a:effectLst/>
                        <a:latin typeface="Calibri" panose="020F0502020204030204" pitchFamily="34" charset="0"/>
                      </a:endParaRPr>
                    </a:p>
                  </a:txBody>
                  <a:tcPr marL="0" marR="0" marT="0" marB="0" anchor="b">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27155194"/>
                  </a:ext>
                </a:extLst>
              </a:tr>
              <a:tr h="247012">
                <a:tc>
                  <a:txBody>
                    <a:bodyPr/>
                    <a:lstStyle/>
                    <a:p>
                      <a:pPr algn="ctr" fontAlgn="b"/>
                      <a:r>
                        <a:rPr lang="en-US" sz="1200" u="none" strike="noStrike" dirty="0">
                          <a:effectLst/>
                        </a:rPr>
                        <a:t>B3</a:t>
                      </a:r>
                      <a:endParaRPr lang="en-US" sz="1200" b="0" i="0" u="none" strike="noStrike" dirty="0">
                        <a:solidFill>
                          <a:srgbClr val="000000"/>
                        </a:solidFill>
                        <a:effectLst/>
                        <a:latin typeface="Calibri" panose="020F0502020204030204" pitchFamily="34" charset="0"/>
                      </a:endParaRPr>
                    </a:p>
                  </a:txBody>
                  <a:tcPr marL="0" marR="0" marT="0" marB="0" anchor="b">
                    <a:lnL w="12700"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tcPr>
                </a:tc>
                <a:tc>
                  <a:txBody>
                    <a:bodyPr/>
                    <a:lstStyle/>
                    <a:p>
                      <a:pPr algn="r" fontAlgn="b"/>
                      <a:r>
                        <a:rPr lang="en-US" sz="1200" u="none" strike="noStrike">
                          <a:effectLst/>
                        </a:rPr>
                        <a:t>834</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dirty="0">
                          <a:effectLst/>
                        </a:rPr>
                        <a:t>Oconomowoc Toastmasters Club</a:t>
                      </a:r>
                      <a:endParaRPr lang="en-US" sz="1200" b="0" i="0" u="none" strike="noStrike" dirty="0">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lnT w="28575" cap="flat" cmpd="sng" algn="ctr">
                      <a:solidFill>
                        <a:schemeClr val="tx1"/>
                      </a:solidFill>
                      <a:prstDash val="solid"/>
                      <a:round/>
                      <a:headEnd type="none" w="med" len="med"/>
                      <a:tailEnd type="none" w="med" len="med"/>
                    </a:lnT>
                  </a:tcPr>
                </a:tc>
                <a:tc>
                  <a:txBody>
                    <a:bodyPr/>
                    <a:lstStyle/>
                    <a:p>
                      <a:pPr algn="ctr" fontAlgn="b"/>
                      <a:r>
                        <a:rPr lang="en-US" sz="1200" b="0" i="0" u="none" strike="noStrike" dirty="0">
                          <a:solidFill>
                            <a:srgbClr val="000000"/>
                          </a:solidFill>
                          <a:effectLst/>
                          <a:latin typeface="Calibri" panose="020F0502020204030204" pitchFamily="34" charset="0"/>
                        </a:rPr>
                        <a:t>9</a:t>
                      </a:r>
                    </a:p>
                  </a:txBody>
                  <a:tcPr marL="0" marR="0" marT="0" marB="0" anchor="b">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4020816277"/>
                  </a:ext>
                </a:extLst>
              </a:tr>
              <a:tr h="247012">
                <a:tc>
                  <a:txBody>
                    <a:bodyPr/>
                    <a:lstStyle/>
                    <a:p>
                      <a:pPr algn="ctr" fontAlgn="b"/>
                      <a:r>
                        <a:rPr lang="en-US" sz="1200" u="none" strike="noStrike" dirty="0">
                          <a:effectLst/>
                        </a:rPr>
                        <a:t>B3</a:t>
                      </a:r>
                      <a:endParaRPr lang="en-US" sz="1200" b="0" i="0" u="none" strike="noStrike" dirty="0">
                        <a:solidFill>
                          <a:srgbClr val="000000"/>
                        </a:solidFill>
                        <a:effectLst/>
                        <a:latin typeface="Calibri" panose="020F0502020204030204" pitchFamily="34" charset="0"/>
                      </a:endParaRPr>
                    </a:p>
                  </a:txBody>
                  <a:tcPr marL="0" marR="0" marT="0" marB="0" anchor="b">
                    <a:lnL w="12700" cap="flat" cmpd="sng" algn="ctr">
                      <a:solidFill>
                        <a:schemeClr val="tx1"/>
                      </a:solidFill>
                      <a:prstDash val="solid"/>
                      <a:round/>
                      <a:headEnd type="none" w="med" len="med"/>
                      <a:tailEnd type="none" w="med" len="med"/>
                    </a:lnL>
                  </a:tcPr>
                </a:tc>
                <a:tc>
                  <a:txBody>
                    <a:bodyPr/>
                    <a:lstStyle/>
                    <a:p>
                      <a:pPr algn="r" fontAlgn="b"/>
                      <a:r>
                        <a:rPr lang="en-US" sz="1200" u="none" strike="noStrike">
                          <a:effectLst/>
                        </a:rPr>
                        <a:t>1173</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Waukesha Toastmasters Club</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17</a:t>
                      </a:r>
                      <a:endParaRPr lang="en-US" sz="1200" b="0" i="0" u="none" strike="noStrike" dirty="0">
                        <a:solidFill>
                          <a:srgbClr val="000000"/>
                        </a:solidFill>
                        <a:effectLst/>
                        <a:latin typeface="Calibri" panose="020F0502020204030204" pitchFamily="34" charset="0"/>
                      </a:endParaRPr>
                    </a:p>
                  </a:txBody>
                  <a:tcPr marL="0" marR="0" marT="0"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226672157"/>
                  </a:ext>
                </a:extLst>
              </a:tr>
              <a:tr h="247012">
                <a:tc>
                  <a:txBody>
                    <a:bodyPr/>
                    <a:lstStyle/>
                    <a:p>
                      <a:pPr algn="ctr" fontAlgn="b"/>
                      <a:r>
                        <a:rPr lang="en-US" sz="1200" u="none" strike="noStrike" dirty="0">
                          <a:effectLst/>
                        </a:rPr>
                        <a:t>B3</a:t>
                      </a:r>
                      <a:endParaRPr lang="en-US" sz="1200" b="0" i="0" u="none" strike="noStrike" dirty="0">
                        <a:solidFill>
                          <a:srgbClr val="000000"/>
                        </a:solidFill>
                        <a:effectLst/>
                        <a:latin typeface="Calibri" panose="020F0502020204030204" pitchFamily="34" charset="0"/>
                      </a:endParaRPr>
                    </a:p>
                  </a:txBody>
                  <a:tcPr marL="0" marR="0" marT="0" marB="0" anchor="b">
                    <a:lnL w="12700" cap="flat" cmpd="sng" algn="ctr">
                      <a:solidFill>
                        <a:schemeClr val="tx1"/>
                      </a:solidFill>
                      <a:prstDash val="solid"/>
                      <a:round/>
                      <a:headEnd type="none" w="med" len="med"/>
                      <a:tailEnd type="none" w="med" len="med"/>
                    </a:lnL>
                  </a:tcPr>
                </a:tc>
                <a:tc>
                  <a:txBody>
                    <a:bodyPr/>
                    <a:lstStyle/>
                    <a:p>
                      <a:pPr algn="r" fontAlgn="b"/>
                      <a:r>
                        <a:rPr lang="en-US" sz="1200" u="none" strike="noStrike">
                          <a:effectLst/>
                        </a:rPr>
                        <a:t>6666287</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dirty="0">
                          <a:effectLst/>
                        </a:rPr>
                        <a:t>Pewaukee Speaks</a:t>
                      </a:r>
                      <a:endParaRPr lang="en-US" sz="12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7</a:t>
                      </a:r>
                      <a:endParaRPr lang="en-US" sz="1200" b="0" i="0" u="none" strike="noStrike" dirty="0">
                        <a:solidFill>
                          <a:srgbClr val="000000"/>
                        </a:solidFill>
                        <a:effectLst/>
                        <a:latin typeface="Calibri" panose="020F0502020204030204" pitchFamily="34" charset="0"/>
                      </a:endParaRPr>
                    </a:p>
                  </a:txBody>
                  <a:tcPr marL="0" marR="0" marT="0"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144232793"/>
                  </a:ext>
                </a:extLst>
              </a:tr>
              <a:tr h="247012">
                <a:tc>
                  <a:txBody>
                    <a:bodyPr/>
                    <a:lstStyle/>
                    <a:p>
                      <a:pPr algn="ctr" fontAlgn="b"/>
                      <a:r>
                        <a:rPr lang="en-US" sz="1200" u="none" strike="noStrike" dirty="0">
                          <a:effectLst/>
                        </a:rPr>
                        <a:t>B3</a:t>
                      </a:r>
                      <a:endParaRPr lang="en-US" sz="1200" b="0" i="0" u="none" strike="noStrike" dirty="0">
                        <a:solidFill>
                          <a:srgbClr val="000000"/>
                        </a:solidFill>
                        <a:effectLst/>
                        <a:latin typeface="Calibri" panose="020F0502020204030204" pitchFamily="34" charset="0"/>
                      </a:endParaRPr>
                    </a:p>
                  </a:txBody>
                  <a:tcPr marL="0" marR="0" marT="0" marB="0" anchor="b">
                    <a:lnL w="12700" cap="flat" cmpd="sng" algn="ctr">
                      <a:solidFill>
                        <a:schemeClr val="tx1"/>
                      </a:solidFill>
                      <a:prstDash val="solid"/>
                      <a:round/>
                      <a:headEnd type="none" w="med" len="med"/>
                      <a:tailEnd type="none" w="med" len="med"/>
                    </a:lnL>
                  </a:tcPr>
                </a:tc>
                <a:tc>
                  <a:txBody>
                    <a:bodyPr/>
                    <a:lstStyle/>
                    <a:p>
                      <a:pPr algn="r" fontAlgn="b"/>
                      <a:r>
                        <a:rPr lang="en-US" sz="1200" u="none" strike="noStrike">
                          <a:effectLst/>
                        </a:rPr>
                        <a:t>6845258</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Babbling Badgers</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10</a:t>
                      </a:r>
                      <a:endParaRPr lang="en-US" sz="1200" b="0" i="0" u="none" strike="noStrike" dirty="0">
                        <a:solidFill>
                          <a:srgbClr val="000000"/>
                        </a:solidFill>
                        <a:effectLst/>
                        <a:latin typeface="Calibri" panose="020F0502020204030204" pitchFamily="34" charset="0"/>
                      </a:endParaRPr>
                    </a:p>
                  </a:txBody>
                  <a:tcPr marL="0" marR="0" marT="0"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724212475"/>
                  </a:ext>
                </a:extLst>
              </a:tr>
              <a:tr h="247012">
                <a:tc>
                  <a:txBody>
                    <a:bodyPr/>
                    <a:lstStyle/>
                    <a:p>
                      <a:pPr algn="ctr" fontAlgn="b"/>
                      <a:r>
                        <a:rPr lang="en-US" sz="1200" u="none" strike="noStrike" dirty="0">
                          <a:effectLst/>
                        </a:rPr>
                        <a:t>B3</a:t>
                      </a:r>
                      <a:endParaRPr lang="en-US" sz="1200" b="0" i="0" u="none" strike="noStrike" dirty="0">
                        <a:solidFill>
                          <a:srgbClr val="000000"/>
                        </a:solidFill>
                        <a:effectLst/>
                        <a:latin typeface="Calibri" panose="020F0502020204030204" pitchFamily="34" charset="0"/>
                      </a:endParaRPr>
                    </a:p>
                  </a:txBody>
                  <a:tcPr marL="0" marR="0" marT="0" marB="0" anchor="b">
                    <a:lnL w="12700" cap="flat" cmpd="sng" algn="ctr">
                      <a:solidFill>
                        <a:schemeClr val="tx1"/>
                      </a:solidFill>
                      <a:prstDash val="solid"/>
                      <a:round/>
                      <a:headEnd type="none" w="med" len="med"/>
                      <a:tailEnd type="none" w="med" len="med"/>
                    </a:lnL>
                  </a:tcPr>
                </a:tc>
                <a:tc>
                  <a:txBody>
                    <a:bodyPr/>
                    <a:lstStyle/>
                    <a:p>
                      <a:pPr algn="r" fontAlgn="b"/>
                      <a:r>
                        <a:rPr lang="en-US" sz="1200" u="none" strike="noStrike">
                          <a:effectLst/>
                        </a:rPr>
                        <a:t>7571849</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Fiserv Brookfield</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US" sz="1200" u="none" strike="noStrike">
                          <a:effectLst/>
                        </a:rPr>
                        <a:t>Active</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US" sz="1200" u="none" strike="noStrike" dirty="0">
                          <a:effectLst/>
                        </a:rPr>
                        <a:t>2</a:t>
                      </a:r>
                      <a:endParaRPr lang="en-US" sz="1200" b="0" i="0" u="none" strike="noStrike" dirty="0">
                        <a:solidFill>
                          <a:srgbClr val="000000"/>
                        </a:solidFill>
                        <a:effectLst/>
                        <a:latin typeface="Calibri" panose="020F0502020204030204" pitchFamily="34" charset="0"/>
                      </a:endParaRPr>
                    </a:p>
                  </a:txBody>
                  <a:tcPr marL="0" marR="0" marT="0" marB="0" anchor="b">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1107451438"/>
                  </a:ext>
                </a:extLst>
              </a:tr>
              <a:tr h="257305">
                <a:tc>
                  <a:txBody>
                    <a:bodyPr/>
                    <a:lstStyle/>
                    <a:p>
                      <a:pPr algn="ctr" fontAlgn="b"/>
                      <a:r>
                        <a:rPr lang="en-US" sz="1200" i="1" u="none" strike="noStrike" dirty="0">
                          <a:effectLst/>
                        </a:rPr>
                        <a:t>B3</a:t>
                      </a:r>
                      <a:endParaRPr lang="en-US" sz="1200" b="0" i="1" u="none" strike="noStrike" dirty="0">
                        <a:solidFill>
                          <a:srgbClr val="000000"/>
                        </a:solidFill>
                        <a:effectLst/>
                        <a:latin typeface="Calibri" panose="020F0502020204030204" pitchFamily="34" charset="0"/>
                      </a:endParaRPr>
                    </a:p>
                  </a:txBody>
                  <a:tcPr marL="0" marR="0" marT="0" marB="0" anchor="b">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fontAlgn="b"/>
                      <a:r>
                        <a:rPr lang="en-US" sz="1200" i="1" u="none" strike="noStrike">
                          <a:effectLst/>
                        </a:rPr>
                        <a:t>4425917</a:t>
                      </a:r>
                      <a:endParaRPr lang="en-US" sz="1200" b="0" i="1" u="none" strike="noStrike">
                        <a:solidFill>
                          <a:srgbClr val="000000"/>
                        </a:solidFill>
                        <a:effectLst/>
                        <a:latin typeface="Calibri" panose="020F0502020204030204" pitchFamily="34" charset="0"/>
                      </a:endParaRPr>
                    </a:p>
                  </a:txBody>
                  <a:tcPr marL="0" marR="0" marT="0" marB="0" anchor="b">
                    <a:lnB w="12700" cap="flat" cmpd="sng" algn="ctr">
                      <a:solidFill>
                        <a:schemeClr val="tx1"/>
                      </a:solidFill>
                      <a:prstDash val="solid"/>
                      <a:round/>
                      <a:headEnd type="none" w="med" len="med"/>
                      <a:tailEnd type="none" w="med" len="med"/>
                    </a:lnB>
                  </a:tcPr>
                </a:tc>
                <a:tc>
                  <a:txBody>
                    <a:bodyPr/>
                    <a:lstStyle/>
                    <a:p>
                      <a:pPr algn="l" fontAlgn="b"/>
                      <a:r>
                        <a:rPr lang="en-US" sz="1200" i="1" u="none" strike="noStrike">
                          <a:effectLst/>
                        </a:rPr>
                        <a:t>The Bulk Electric Speakers (BES)</a:t>
                      </a:r>
                      <a:endParaRPr lang="en-US" sz="1200" b="0" i="1" u="none" strike="noStrike">
                        <a:solidFill>
                          <a:srgbClr val="000000"/>
                        </a:solidFill>
                        <a:effectLst/>
                        <a:latin typeface="Calibri" panose="020F0502020204030204" pitchFamily="34" charset="0"/>
                      </a:endParaRPr>
                    </a:p>
                  </a:txBody>
                  <a:tcPr marL="0" marR="0" marT="0" marB="0" anchor="b">
                    <a:lnB w="12700" cap="flat" cmpd="sng" algn="ctr">
                      <a:solidFill>
                        <a:schemeClr val="tx1"/>
                      </a:solidFill>
                      <a:prstDash val="solid"/>
                      <a:round/>
                      <a:headEnd type="none" w="med" len="med"/>
                      <a:tailEnd type="none" w="med" len="med"/>
                    </a:lnB>
                  </a:tcPr>
                </a:tc>
                <a:tc>
                  <a:txBody>
                    <a:bodyPr/>
                    <a:lstStyle/>
                    <a:p>
                      <a:pPr algn="l" fontAlgn="b"/>
                      <a:r>
                        <a:rPr lang="en-US" sz="1200" i="1" u="none" strike="noStrike" dirty="0">
                          <a:effectLst/>
                        </a:rPr>
                        <a:t>Ineligible</a:t>
                      </a:r>
                      <a:endParaRPr lang="en-US" sz="1200" b="0" i="1" u="none" strike="noStrike" dirty="0">
                        <a:solidFill>
                          <a:srgbClr val="000000"/>
                        </a:solidFill>
                        <a:effectLst/>
                        <a:latin typeface="Calibri" panose="020F0502020204030204" pitchFamily="34" charset="0"/>
                      </a:endParaRPr>
                    </a:p>
                  </a:txBody>
                  <a:tcPr marL="0" marR="0" marT="0" marB="0" anchor="b">
                    <a:lnB w="12700" cap="flat" cmpd="sng" algn="ctr">
                      <a:solidFill>
                        <a:schemeClr val="tx1"/>
                      </a:solidFill>
                      <a:prstDash val="solid"/>
                      <a:round/>
                      <a:headEnd type="none" w="med" len="med"/>
                      <a:tailEnd type="none" w="med" len="med"/>
                    </a:lnB>
                  </a:tcPr>
                </a:tc>
                <a:tc>
                  <a:txBody>
                    <a:bodyPr/>
                    <a:lstStyle/>
                    <a:p>
                      <a:pPr algn="ctr" fontAlgn="b"/>
                      <a:r>
                        <a:rPr lang="en-US" sz="1200" i="1" u="none" strike="noStrike" dirty="0">
                          <a:effectLst/>
                        </a:rPr>
                        <a:t>0</a:t>
                      </a:r>
                      <a:endParaRPr lang="en-US" sz="1200" b="0" i="1" u="none" strike="noStrike" dirty="0">
                        <a:solidFill>
                          <a:srgbClr val="000000"/>
                        </a:solidFill>
                        <a:effectLst/>
                        <a:latin typeface="Calibri" panose="020F0502020204030204" pitchFamily="34" charset="0"/>
                      </a:endParaRPr>
                    </a:p>
                  </a:txBody>
                  <a:tcPr marL="0" marR="0" marT="0"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67282387"/>
                  </a:ext>
                </a:extLst>
              </a:tr>
            </a:tbl>
          </a:graphicData>
        </a:graphic>
      </p:graphicFrame>
    </p:spTree>
    <p:extLst>
      <p:ext uri="{BB962C8B-B14F-4D97-AF65-F5344CB8AC3E}">
        <p14:creationId xmlns:p14="http://schemas.microsoft.com/office/powerpoint/2010/main" val="411244109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461</TotalTime>
  <Words>1313</Words>
  <Application>Microsoft Office PowerPoint</Application>
  <PresentationFormat>Widescreen</PresentationFormat>
  <Paragraphs>524</Paragraphs>
  <Slides>16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Calibri</vt:lpstr>
      <vt:lpstr>Calibri Light</vt:lpstr>
      <vt:lpstr>Gotham Bold</vt:lpstr>
      <vt:lpstr>Myriad Pro</vt:lpstr>
      <vt:lpstr>Myriad Pro Light</vt:lpstr>
      <vt:lpstr>Office Theme</vt:lpstr>
      <vt:lpstr>Alignment Proposal for 2021-2022</vt:lpstr>
      <vt:lpstr>Alignment Guidance</vt:lpstr>
      <vt:lpstr>Toastmasters Club Status Guide</vt:lpstr>
      <vt:lpstr>Strategies and Considerations</vt:lpstr>
      <vt:lpstr>The Big Picture</vt:lpstr>
      <vt:lpstr>Proposals</vt:lpstr>
      <vt:lpstr>B2, B3, and B4, Map View – Before Alignment</vt:lpstr>
      <vt:lpstr>B2, B3 Map View – After Alignment</vt:lpstr>
      <vt:lpstr>B2, B3, and B4, Club View</vt:lpstr>
      <vt:lpstr>C3 and C4, Map View – Before Alignment</vt:lpstr>
      <vt:lpstr>C3 Map View – After Alignment</vt:lpstr>
      <vt:lpstr>C3, C4, and C5 Club View</vt:lpstr>
      <vt:lpstr>E1, E4, and E5, Map View – Before Alignment</vt:lpstr>
      <vt:lpstr>E1 and E4, Map View – After Alignment</vt:lpstr>
      <vt:lpstr>E1 and E4, Club View</vt:lpstr>
      <vt:lpstr>Rumors and Recommendations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Alignment Proposal for 2021-2022</dc:title>
  <dc:creator>Jim Kohli</dc:creator>
  <cp:lastModifiedBy>Jim Kohli</cp:lastModifiedBy>
  <cp:revision>52</cp:revision>
  <dcterms:created xsi:type="dcterms:W3CDTF">2021-03-06T21:50:33Z</dcterms:created>
  <dcterms:modified xsi:type="dcterms:W3CDTF">2021-05-06T22:03:07Z</dcterms:modified>
</cp:coreProperties>
</file>